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92" r:id="rId6"/>
    <p:sldId id="293" r:id="rId7"/>
    <p:sldId id="297" r:id="rId8"/>
    <p:sldId id="294" r:id="rId9"/>
    <p:sldId id="295" r:id="rId10"/>
    <p:sldId id="296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2398169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Uppdraget </a:t>
            </a:r>
            <a:r>
              <a:rPr lang="sv-SE" dirty="0"/>
              <a:t>att utreda förutsättningarna för en sammanhållen god och nära vård för barn och unga </a:t>
            </a:r>
          </a:p>
        </p:txBody>
      </p:sp>
    </p:spTree>
    <p:extLst>
      <p:ext uri="{BB962C8B-B14F-4D97-AF65-F5344CB8AC3E}">
        <p14:creationId xmlns:p14="http://schemas.microsoft.com/office/powerpoint/2010/main" val="172720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0"/>
            <a:ext cx="5978095" cy="834016"/>
          </a:xfrm>
        </p:spPr>
        <p:txBody>
          <a:bodyPr/>
          <a:lstStyle/>
          <a:p>
            <a:r>
              <a:rPr lang="sv-SE" dirty="0" smtClean="0"/>
              <a:t>Bakgrund och 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/>
              <a:t>Peter Almgren </a:t>
            </a:r>
            <a:r>
              <a:rPr lang="sv-SE" sz="1400" dirty="0" smtClean="0"/>
              <a:t>utsedd till särskild </a:t>
            </a:r>
            <a:r>
              <a:rPr lang="sv-SE" sz="1400" dirty="0"/>
              <a:t>utredare</a:t>
            </a:r>
            <a:endParaRPr lang="sv-SE" sz="1400" dirty="0" smtClean="0"/>
          </a:p>
          <a:p>
            <a:r>
              <a:rPr lang="sv-SE" sz="1400" dirty="0"/>
              <a:t>Syftet med uppdraget är att uppnå en mer likvärdig vård som innefattar förebyggande och hälsofrämjande insatser för barn och unga i hela landet. </a:t>
            </a:r>
            <a:endParaRPr lang="sv-SE" sz="1400" dirty="0" smtClean="0"/>
          </a:p>
          <a:p>
            <a:r>
              <a:rPr lang="sv-SE" sz="1400" dirty="0" smtClean="0"/>
              <a:t>Syftet </a:t>
            </a:r>
            <a:r>
              <a:rPr lang="sv-SE" sz="1400" dirty="0"/>
              <a:t>är också att genom insatser inom den nära vården för barn och unga som lider av psykisk ohälsa avlasta den specialiserade barn- och ungdomspsykiatrin, </a:t>
            </a:r>
            <a:r>
              <a:rPr lang="sv-SE" sz="1400" dirty="0" smtClean="0"/>
              <a:t>BUP.</a:t>
            </a:r>
          </a:p>
          <a:p>
            <a:r>
              <a:rPr lang="sv-SE" sz="1400" dirty="0" smtClean="0"/>
              <a:t>Uppdraget </a:t>
            </a:r>
            <a:r>
              <a:rPr lang="sv-SE" sz="1400" dirty="0"/>
              <a:t>att utreda förutsättningarna för en sammanhållen god och nära vård för barn och unga ska redovisas senast den 1 maj </a:t>
            </a:r>
            <a:r>
              <a:rPr lang="sv-SE" sz="1400" dirty="0" smtClean="0"/>
              <a:t>2021. Uppdraget </a:t>
            </a:r>
            <a:r>
              <a:rPr lang="sv-SE" sz="1400" dirty="0"/>
              <a:t>att främja utvecklingen av en sammanhållen god och nära vård för barn och unga med bland annat psykisk ohälsa. </a:t>
            </a:r>
            <a:endParaRPr lang="sv-SE" sz="1400" dirty="0" smtClean="0"/>
          </a:p>
          <a:p>
            <a:r>
              <a:rPr lang="sv-SE" sz="1400" dirty="0" smtClean="0"/>
              <a:t>Övriga </a:t>
            </a:r>
            <a:r>
              <a:rPr lang="sv-SE" sz="1400" dirty="0"/>
              <a:t>delar ska redovisas senast den 1 oktober 2021.</a:t>
            </a:r>
          </a:p>
          <a:p>
            <a:pPr marL="0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2560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 och syfte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Verksamheter behöver kunna organiseras på ett mer sammanhållet och ändamålsenligt sätt. </a:t>
            </a:r>
            <a:endParaRPr lang="sv-SE" dirty="0" smtClean="0"/>
          </a:p>
          <a:p>
            <a:r>
              <a:rPr lang="sv-SE" dirty="0" smtClean="0"/>
              <a:t>Förenkla </a:t>
            </a:r>
            <a:r>
              <a:rPr lang="sv-SE" dirty="0"/>
              <a:t>dagens system och om möjligt minska antalet aktuella aktörer. </a:t>
            </a:r>
          </a:p>
          <a:p>
            <a:r>
              <a:rPr lang="sv-SE" dirty="0"/>
              <a:t>Samordna vårdinsatser för barn upp till 12 år i barnhälsovården och för barn och unga från 13 år inom ungdomsmottagningarnas verksamhet skulle leda till en minskning av aktörer och mer sammanhållen vård.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1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Utredaren ska: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utreda försättningarna för en sammanhållen och resurseffektiv god och </a:t>
            </a:r>
            <a:r>
              <a:rPr lang="sv-SE" dirty="0" smtClean="0"/>
              <a:t>nära </a:t>
            </a:r>
            <a:r>
              <a:rPr lang="sv-SE" dirty="0"/>
              <a:t>vård för barn och unga och föreslå hur reformen kan organiseras </a:t>
            </a:r>
            <a:r>
              <a:rPr lang="sv-SE" dirty="0" smtClean="0"/>
              <a:t>och </a:t>
            </a:r>
            <a:r>
              <a:rPr lang="sv-SE" dirty="0"/>
              <a:t>genomföras på ett ändamålsenligt sätt, inklusive att överväga </a:t>
            </a:r>
            <a:r>
              <a:rPr lang="sv-SE" dirty="0" smtClean="0"/>
              <a:t>lämpligheten </a:t>
            </a:r>
            <a:r>
              <a:rPr lang="sv-SE" dirty="0"/>
              <a:t>och möjligheten av ett gemensamt huvudmannaskap för bl.a. </a:t>
            </a:r>
            <a:r>
              <a:rPr lang="sv-SE" dirty="0" smtClean="0"/>
              <a:t>aktörerna </a:t>
            </a:r>
            <a:r>
              <a:rPr lang="sv-SE" dirty="0"/>
              <a:t>i primärvården (mödravården, barnhälsovården, vårdcentralerna), ungdomsmottagningarna och de medicinska delarna av elevhälsan, </a:t>
            </a:r>
          </a:p>
          <a:p>
            <a:r>
              <a:rPr lang="sv-SE" dirty="0" smtClean="0"/>
              <a:t>kartlägga </a:t>
            </a:r>
            <a:r>
              <a:rPr lang="sv-SE" dirty="0"/>
              <a:t>kontaktvägar mellan relevanta instanser </a:t>
            </a:r>
            <a:r>
              <a:rPr lang="sv-SE"/>
              <a:t>inom </a:t>
            </a:r>
            <a:r>
              <a:rPr lang="sv-SE" smtClean="0"/>
              <a:t>barn- och </a:t>
            </a:r>
            <a:r>
              <a:rPr lang="sv-SE" dirty="0"/>
              <a:t>ungdomsvården och vid behov föreslå hur dessa kan bli mer ändamålsenliga och effektiva så att barn och unga kan få sina samlade hälso-och sjukvårdsbehov tryggt omhändertagna, </a:t>
            </a:r>
          </a:p>
        </p:txBody>
      </p:sp>
    </p:spTree>
    <p:extLst>
      <p:ext uri="{BB962C8B-B14F-4D97-AF65-F5344CB8AC3E}">
        <p14:creationId xmlns:p14="http://schemas.microsoft.com/office/powerpoint/2010/main" val="36934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Utredaren ska: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bedöma hur barn och unga med lättare psykisk ohälsa ska kunna erbjudas ändamålsenligt stöd i högre utsträckning än vad som sker i dag, t.ex. genom att det införs en ny vårdinsats inom primärvården, </a:t>
            </a:r>
          </a:p>
          <a:p>
            <a:r>
              <a:rPr lang="sv-SE" dirty="0" smtClean="0"/>
              <a:t>föreslå </a:t>
            </a:r>
            <a:r>
              <a:rPr lang="sv-SE" dirty="0"/>
              <a:t>vad som ska ingå i uppgiften att erbjuda en sammanhållen god och nära vård för barn och unga och vilka åldersgrupper som vårdens olika aktörer ska ha ett ansvar för, </a:t>
            </a:r>
          </a:p>
        </p:txBody>
      </p:sp>
    </p:spTree>
    <p:extLst>
      <p:ext uri="{BB962C8B-B14F-4D97-AF65-F5344CB8AC3E}">
        <p14:creationId xmlns:p14="http://schemas.microsoft.com/office/powerpoint/2010/main" val="283658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Utredaren ska: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utreda samordningsansvaret gentemot andra aktörer, t.ex. den specialiserade vården, och hur samverkan med relevanta aktörer såsom familjecentraler kan stärkas, </a:t>
            </a:r>
          </a:p>
          <a:p>
            <a:r>
              <a:rPr lang="sv-SE" dirty="0" smtClean="0"/>
              <a:t>lämna </a:t>
            </a:r>
            <a:r>
              <a:rPr lang="sv-SE" dirty="0"/>
              <a:t>förslag som bidrar till att vården utformas så att barn, unga och närstående ska kunna vara delaktiga i planering, genomförande och uppföljning av stöd och insatser, och </a:t>
            </a:r>
          </a:p>
          <a:p>
            <a:r>
              <a:rPr lang="sv-SE" dirty="0" smtClean="0"/>
              <a:t>lämna </a:t>
            </a:r>
            <a:r>
              <a:rPr lang="sv-SE" dirty="0"/>
              <a:t>nödvändiga författningsförslag och i det arbetet säkerställa att de förslag som lämnas särskilt beaktar lagstiftning som behandlar integritetsaspekter. </a:t>
            </a:r>
          </a:p>
        </p:txBody>
      </p:sp>
    </p:spTree>
    <p:extLst>
      <p:ext uri="{BB962C8B-B14F-4D97-AF65-F5344CB8AC3E}">
        <p14:creationId xmlns:p14="http://schemas.microsoft.com/office/powerpoint/2010/main" val="377972604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Intern alla</NLLInformationclass>
    <AnsvarigQuickpart xmlns="http://schemas.microsoft.com/sharepoint/v3">Anneli Granberg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DateQuickpart xmlns="http://schemas.microsoft.com/sharepoint/v3" xsi:nil="true"/>
    <NLLPublishingstatus xmlns="http://schemas.microsoft.com/sharepoint/v3">Ej Publicerad</NLLPublishingstatus>
    <NLLPublishDate xmlns="http://schemas.microsoft.com/sharepoint/v3" xsi:nil="true"/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Digital Ungdomsmottagning</TermName>
          <TermId xmlns="http://schemas.microsoft.com/office/infopath/2007/PartnerControls">ccecd3d5-f2c1-4dbe-a8d7-909fcfd1a7a9</TermId>
        </TermInfo>
      </Terms>
    </NLLProducerPlaceTaxHTField0>
    <NLLEstablishedByQuickpart xmlns="http://schemas.microsoft.com/sharepoint/v3">Anneli Granberg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Arbetsdokument</TermName>
          <TermId xmlns="http://schemas.microsoft.com/office/infopath/2007/PartnerControls">fe64199a-d700-493b-9984-68df985400d3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0.4</NLLVersion>
    <NLLLockWorkflows xmlns="http://schemas.microsoft.com/sharepoint/v3">false</NLLLockWorkflows>
    <NLLEstablishedBy xmlns="http://schemas.microsoft.com/sharepoint/v3">
      <UserInfo>
        <DisplayName>Anneli Granberg</DisplayName>
        <AccountId>10</AccountId>
        <AccountType/>
      </UserInfo>
    </NLLEstablishedBy>
    <NLLModifiedBy xmlns="http://schemas.microsoft.com/sharepoint/v3">Anneli Granberg</NLLModifiedBy>
    <NLLDocumentIDValue xmlns="http://schemas.microsoft.com/sharepoint/v3">PRegionövergripande utvecklingsprojekt237-318641130-67</NLLDocumentIDValue>
    <TaxKeywordTaxHTField xmlns="d5b009f3-907c-4235-827e-eae1d750779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POLSAM</TermName>
          <TermId xmlns="http://schemas.microsoft.com/office/infopath/2007/PartnerControls">89213c12-0448-4744-be11-6bc7170f9445</TermId>
        </TermInfo>
      </Terms>
    </TaxKeywordTaxHTField>
    <VISResponsible xmlns="http://schemas.microsoft.com/sharepoint/v3">
      <UserInfo>
        <DisplayName>Anneli Granberg</DisplayName>
        <AccountId>10</AccountId>
        <AccountType/>
      </UserInfo>
    </VISResponsible>
    <VIS_DocumentId xmlns="http://schemas.microsoft.com/sharepoint/v3">
      <Url xsi:nil="true"/>
      <Description xsi:nil="true"/>
    </VIS_DocumentId>
    <TaxCatchAll xmlns="d5b009f3-907c-4235-827e-eae1d7507791">
      <Value>31</Value>
      <Value>30</Value>
      <Value>1</Value>
      <Value>3</Value>
    </TaxCatchAll>
    <Granska_x0020_dokument xmlns="50d9ec01-565c-4730-b2ee-6c3b7a125d24">
      <Url xsi:nil="true"/>
      <Description xsi:nil="true"/>
    </Granska_x0020_dokument>
    <Godk_x00e4_nn_x0020_dokument xmlns="50d9ec01-565c-4730-b2ee-6c3b7a125d24">
      <Url xsi:nil="true"/>
      <Description xsi:nil="true"/>
    </Godk_x00e4_nn_x0020_dokument>
    <Publicera_x0020_dokument xmlns="50d9ec01-565c-4730-b2ee-6c3b7a125d24">
      <Url xsi:nil="true"/>
      <Description xsi:nil="true"/>
    </Publicera_x0020_dokument>
    <DocumentStatus xmlns="http://schemas.microsoft.com/sharepoint/v3">
      <Url xsi:nil="true"/>
      <Description xsi:nil="true"/>
    </DocumentStatus>
    <_dlc_DocId xmlns="d5b009f3-907c-4235-827e-eae1d7507791">PRegionövergripande utvecklingsprojekt237-318641130-67</_dlc_DocId>
    <_dlc_DocIdUrl xmlns="d5b009f3-907c-4235-827e-eae1d7507791">
      <Url>https://samarbeta.nll.se/projekt/digitalungdomsmottagning/_layouts/15/DocIdRedir.aspx?ID=PRegion%c3%b6vergripande+utvecklingsprojekt237-318641130-67</Url>
      <Description>PRegionövergripande utvecklingsprojekt237-318641130-67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1C11B563E387DC46AF9758E79F75F09F" ma:contentTypeVersion="5" ma:contentTypeDescription="Skapa ett nytt dokument." ma:contentTypeScope="" ma:versionID="9e51af4abab362f8571762ce090bfe7f">
  <xsd:schema xmlns:xsd="http://www.w3.org/2001/XMLSchema" xmlns:xs="http://www.w3.org/2001/XMLSchema" xmlns:p="http://schemas.microsoft.com/office/2006/metadata/properties" xmlns:ns1="http://schemas.microsoft.com/sharepoint/v3" xmlns:ns2="d5b009f3-907c-4235-827e-eae1d7507791" xmlns:ns3="50d9ec01-565c-4730-b2ee-6c3b7a125d24" targetNamespace="http://schemas.microsoft.com/office/2006/metadata/properties" ma:root="true" ma:fieldsID="63928d68a48a46cebbd5ea5463402be3" ns1:_="" ns2:_="" ns3:_="">
    <xsd:import namespace="http://schemas.microsoft.com/sharepoint/v3"/>
    <xsd:import namespace="d5b009f3-907c-4235-827e-eae1d7507791"/>
    <xsd:import namespace="50d9ec01-565c-4730-b2ee-6c3b7a125d24"/>
    <xsd:element name="properties">
      <xsd:complexType>
        <xsd:sequence>
          <xsd:element name="documentManagement">
            <xsd:complexType>
              <xsd:all>
                <xsd:element ref="ns1:VIS_DocumentId" minOccurs="0"/>
                <xsd:element ref="ns1:NLLStakeholderTaxHTField0" minOccurs="0"/>
                <xsd:element ref="ns1:NLLProducerPlaceTaxHTField0" minOccurs="0"/>
                <xsd:element ref="ns1:NLLPublished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NLLInformationCollectionTaxHTField0" minOccurs="0"/>
                <xsd:element ref="ns1:NLLPublishDate" minOccurs="0"/>
                <xsd:element ref="ns1:NLLPublishDateQuickpart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EstablishedBy"/>
                <xsd:element ref="ns1:NLLEstablishedByQuickpart" minOccurs="0"/>
                <xsd:element ref="ns1:VersionComment" minOccurs="0"/>
                <xsd:element ref="ns1:NLLLockWorkflows" minOccurs="0"/>
                <xsd:element ref="ns2:TaxCatchAll" minOccurs="0"/>
                <xsd:element ref="ns3:Publicera_x0020_dokument" minOccurs="0"/>
                <xsd:element ref="ns3:Granska_x0020_dokument" minOccurs="0"/>
                <xsd:element ref="ns3:Godk_x00e4_nn_x0020_dokument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9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0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1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ed" ma:index="13" nillable="true" ma:displayName="Publicerad" ma:hidden="true" ma:internalName="NLLPublished">
      <xsd:simpleType>
        <xsd:restriction base="dms:Text"/>
      </xsd:simple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4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7b56fc22-23b2-4e44-916d-43672728180f" ma:open="false" ma:isKeyword="false">
      <xsd:complexType>
        <xsd:sequence>
          <xsd:element ref="pc:Terms" minOccurs="0" maxOccurs="1"/>
        </xsd:sequence>
      </xsd:complexType>
    </xsd:element>
    <xsd:element name="NLLInformationCollectionTaxHTField0" ma:index="2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Date" ma:index="28" nillable="true" ma:displayName="Publiceringsdatum" ma:format="DateOnly" ma:hidden="true" ma:internalName="NLLPublishDate">
      <xsd:simpleType>
        <xsd:restriction base="dms:DateTime"/>
      </xsd:simpleType>
    </xsd:element>
    <xsd:element name="NLLPublishDateQuickpart" ma:index="29" nillable="true" ma:displayName="Publiceringsdatum Quickpart" ma:hidden="true" ma:internalName="NLLPublishDateQuickpart">
      <xsd:simpleType>
        <xsd:restriction base="dms:Text"/>
      </xsd:simpleType>
    </xsd:element>
    <xsd:element name="AnsvarigQuickpart" ma:index="30" nillable="true" ma:displayName="AnsvarigQuickpart" ma:hidden="true" ma:internalName="AnsvarigQuickpart">
      <xsd:simpleType>
        <xsd:restriction base="dms:Text"/>
      </xsd:simpleType>
    </xsd:element>
    <xsd:element name="NLLVersion" ma:index="31" nillable="true" ma:displayName="Version" ma:hidden="true" ma:internalName="NLLVersion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EstablishedBy" ma:index="34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5" nillable="true" ma:displayName="Upprättad av Quickpart" ma:hidden="true" ma:internalName="NLLEstablishedByQuickpart">
      <xsd:simpleType>
        <xsd:restriction base="dms:Text"/>
      </xsd:simpleType>
    </xsd:element>
    <xsd:element name="VersionComment" ma:index="36" nillable="true" ma:displayName="Versionskommentar" ma:hidden="true" ma:internalName="VersionComment" ma:readOnly="false">
      <xsd:simpleType>
        <xsd:restriction base="dms:Text"/>
      </xsd:simpleType>
    </xsd:element>
    <xsd:element name="NLLLockWorkflows" ma:index="37" nillable="true" ma:displayName="ArbetsflödeKörs" ma:default="0" ma:hidden="true" ma:internalName="NLLLockWorkflows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009f3-907c-4235-827e-eae1d750779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8" nillable="true" ma:displayName="Taxonomy Catch All Column" ma:hidden="true" ma:list="{42c3464a-c264-4db8-99d4-79ddf4d1ad93}" ma:internalName="TaxCatchAll" ma:showField="CatchAllData" ma:web="d5b009f3-907c-4235-827e-eae1d75077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42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3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9ec01-565c-4730-b2ee-6c3b7a125d24" elementFormDefault="qualified">
    <xsd:import namespace="http://schemas.microsoft.com/office/2006/documentManagement/types"/>
    <xsd:import namespace="http://schemas.microsoft.com/office/infopath/2007/PartnerControls"/>
    <xsd:element name="Publicera_x0020_dokument" ma:index="39" nillable="true" ma:displayName="Publicera dokument" ma:internalName="Publicera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ranska_x0020_dokument" ma:index="40" nillable="true" ma:displayName="Granska dokument" ma:internalName="Granska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odk_x00e4_nn_x0020_dokument" ma:index="41" nillable="true" ma:displayName="Godkänn dokument" ma:internalName="Godk_x00e4_nn_x0020_dok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02CBA54-0CCA-4C6F-8B18-BB7DF4D4D382}">
  <ds:schemaRefs>
    <ds:schemaRef ds:uri="http://schemas.microsoft.com/sharepoint/v3"/>
    <ds:schemaRef ds:uri="http://purl.org/dc/terms/"/>
    <ds:schemaRef ds:uri="d5b009f3-907c-4235-827e-eae1d7507791"/>
    <ds:schemaRef ds:uri="http://schemas.microsoft.com/office/2006/documentManagement/types"/>
    <ds:schemaRef ds:uri="http://schemas.microsoft.com/office/infopath/2007/PartnerControls"/>
    <ds:schemaRef ds:uri="50d9ec01-565c-4730-b2ee-6c3b7a125d2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574EB8-3B6D-4494-BA7E-F54C951CE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9DDEC3-56CB-4243-A58F-A45CC894A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b009f3-907c-4235-827e-eae1d7507791"/>
    <ds:schemaRef ds:uri="50d9ec01-565c-4730-b2ee-6c3b7a125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9728D7-DC5A-4C3F-86B2-ADA7DAEC7FD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419</Words>
  <Application>Microsoft Office PowerPoint</Application>
  <PresentationFormat>Bildspel på skärmen (16:9)</PresentationFormat>
  <Paragraphs>21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Region Norrbotten_vit</vt:lpstr>
      <vt:lpstr>  Uppdraget att utreda förutsättningarna för en sammanhållen god och nära vård för barn och unga </vt:lpstr>
      <vt:lpstr>Bakgrund och syfte</vt:lpstr>
      <vt:lpstr>Bakgrund och syfte </vt:lpstr>
      <vt:lpstr>Utredaren ska: </vt:lpstr>
      <vt:lpstr>Utredaren ska: </vt:lpstr>
      <vt:lpstr>Utredaren ska: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ungdomsmottagning Polsam</dc:title>
  <dc:creator>Anneli Granberg</dc:creator>
  <cp:keywords>POLSAM</cp:keywords>
  <cp:lastModifiedBy>Anneli Granberg</cp:lastModifiedBy>
  <cp:revision>23</cp:revision>
  <cp:lastPrinted>2015-10-01T11:12:07Z</cp:lastPrinted>
  <dcterms:created xsi:type="dcterms:W3CDTF">2017-03-16T14:21:56Z</dcterms:created>
  <dcterms:modified xsi:type="dcterms:W3CDTF">2019-12-18T14:13:20Z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31;#POLSAM|89213c12-0448-4744-be11-6bc7170f9445</vt:lpwstr>
  </property>
  <property fmtid="{D5CDD505-2E9C-101B-9397-08002B2CF9AE}" pid="3" name="NLLProducerPlace">
    <vt:lpwstr>1;#Digital Ungdomsmottagning|ccecd3d5-f2c1-4dbe-a8d7-909fcfd1a7a9</vt:lpwstr>
  </property>
  <property fmtid="{D5CDD505-2E9C-101B-9397-08002B2CF9AE}" pid="4" name="CareActionCodeSurgical">
    <vt:lpwstr/>
  </property>
  <property fmtid="{D5CDD505-2E9C-101B-9397-08002B2CF9AE}" pid="5" name="NLLStakeholder">
    <vt:lpwstr>30;#Region Norrbotten|2ac66d7d-7456-4491-b0c4-3e1d538f92db</vt:lpwstr>
  </property>
  <property fmtid="{D5CDD505-2E9C-101B-9397-08002B2CF9AE}" pid="6" name="NLLInformationCollection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0x010100D7963E0E5B7A40E5AEA07389401D709F00FB54EFF0F3EB48149DBBD9563453E19001001C11B563E387DC46AF9758E79F75F09F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tptCode">
    <vt:lpwstr/>
  </property>
  <property fmtid="{D5CDD505-2E9C-101B-9397-08002B2CF9AE}" pid="13" name="Specialty">
    <vt:lpwstr/>
  </property>
  <property fmtid="{D5CDD505-2E9C-101B-9397-08002B2CF9AE}" pid="14" name="ICD10Code">
    <vt:lpwstr/>
  </property>
  <property fmtid="{D5CDD505-2E9C-101B-9397-08002B2CF9AE}" pid="15" name="AnalysisNameTaxHTField0">
    <vt:lpwstr/>
  </property>
  <property fmtid="{D5CDD505-2E9C-101B-9397-08002B2CF9AE}" pid="16" name="NLLMeetingTypeTaxHTField0">
    <vt:lpwstr/>
  </property>
  <property fmtid="{D5CDD505-2E9C-101B-9397-08002B2CF9AE}" pid="17" name="CareActionCodeSurgicalTaxHTField0">
    <vt:lpwstr/>
  </property>
  <property fmtid="{D5CDD505-2E9C-101B-9397-08002B2CF9AE}" pid="18" name="PharmaceuticalCodeTaxHTField0">
    <vt:lpwstr/>
  </property>
  <property fmtid="{D5CDD505-2E9C-101B-9397-08002B2CF9AE}" pid="19" name="NLLTargetGroup">
    <vt:lpwstr/>
  </property>
  <property fmtid="{D5CDD505-2E9C-101B-9397-08002B2CF9AE}" pid="20" name="NLLDecisionLevelManagedTaxHTField0">
    <vt:lpwstr/>
  </property>
  <property fmtid="{D5CDD505-2E9C-101B-9397-08002B2CF9AE}" pid="21" name="CompulsoryAction">
    <vt:lpwstr/>
  </property>
  <property fmtid="{D5CDD505-2E9C-101B-9397-08002B2CF9AE}" pid="22" name="ICD10CodeTaxHTField0">
    <vt:lpwstr/>
  </property>
  <property fmtid="{D5CDD505-2E9C-101B-9397-08002B2CF9AE}" pid="23" name="NLLDecisionLevelManaged">
    <vt:lpwstr/>
  </property>
  <property fmtid="{D5CDD505-2E9C-101B-9397-08002B2CF9AE}" pid="24" name="NLLFactOwner">
    <vt:lpwstr>, </vt:lpwstr>
  </property>
  <property fmtid="{D5CDD505-2E9C-101B-9397-08002B2CF9AE}" pid="25" name="prdProcess">
    <vt:lpwstr/>
  </property>
  <property fmtid="{D5CDD505-2E9C-101B-9397-08002B2CF9AE}" pid="26" name="RadiologicalCode">
    <vt:lpwstr/>
  </property>
  <property fmtid="{D5CDD505-2E9C-101B-9397-08002B2CF9AE}" pid="27" name="TLVCodeAction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3;#Arbetsdokument|fe64199a-d700-493b-9984-68df985400d3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CompulsoryActionTaxHTField0">
    <vt:lpwstr/>
  </property>
  <property fmtid="{D5CDD505-2E9C-101B-9397-08002B2CF9AE}" pid="42" name="NLLMeetingType">
    <vt:lpwstr/>
  </property>
  <property fmtid="{D5CDD505-2E9C-101B-9397-08002B2CF9AE}" pid="43" name="NLLApprovedByQuickPart">
    <vt:lpwstr/>
  </property>
  <property fmtid="{D5CDD505-2E9C-101B-9397-08002B2CF9AE}" pid="44" name="NLLProjectDescription">
    <vt:lpwstr/>
  </property>
  <property fmtid="{D5CDD505-2E9C-101B-9397-08002B2CF9AE}" pid="45" name="NPUCode">
    <vt:lpwstr/>
  </property>
  <property fmtid="{D5CDD505-2E9C-101B-9397-08002B2CF9AE}" pid="46" name="NLLClosureDate">
    <vt:lpwstr/>
  </property>
  <property fmtid="{D5CDD505-2E9C-101B-9397-08002B2CF9AE}" pid="47" name="NLLProducerplaceID">
    <vt:lpwstr/>
  </property>
  <property fmtid="{D5CDD505-2E9C-101B-9397-08002B2CF9AE}" pid="48" name="NLLPublishedTemplate">
    <vt:lpwstr/>
  </property>
  <property fmtid="{D5CDD505-2E9C-101B-9397-08002B2CF9AE}" pid="49" name="NLLWFComment">
    <vt:lpwstr/>
  </property>
  <property fmtid="{D5CDD505-2E9C-101B-9397-08002B2CF9AE}" pid="50" name="NLLPTCName">
    <vt:lpwstr/>
  </property>
  <property fmtid="{D5CDD505-2E9C-101B-9397-08002B2CF9AE}" pid="51" name="NLLProjectUrl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5" name="NLLPTCProcessLeader">
    <vt:lpwstr/>
  </property>
  <property fmtid="{D5CDD505-2E9C-101B-9397-08002B2CF9AE}" pid="56" name="NLLDefaultTemplate">
    <vt:lpwstr/>
  </property>
  <property fmtid="{D5CDD505-2E9C-101B-9397-08002B2CF9AE}" pid="57" name="NLLApprovedBy">
    <vt:lpwstr/>
  </property>
  <property fmtid="{D5CDD505-2E9C-101B-9397-08002B2CF9AE}" pid="58" name="NLLProjectVisitor">
    <vt:lpwstr/>
  </property>
  <property fmtid="{D5CDD505-2E9C-101B-9397-08002B2CF9AE}" pid="59" name="NLLProjectDivisionTaxHTField0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6" name="NLLPTCVISEditor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ProjectDivision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ProjectStatus">
    <vt:lpwstr/>
  </property>
  <property fmtid="{D5CDD505-2E9C-101B-9397-08002B2CF9AE}" pid="80" name="_dlc_DocIdItemGuid">
    <vt:lpwstr>b3da9613-af14-4dd4-93ae-6264b30b8b61</vt:lpwstr>
  </property>
</Properties>
</file>