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3"/>
  </p:notesMasterIdLst>
  <p:sldIdLst>
    <p:sldId id="256" r:id="rId6"/>
    <p:sldId id="286" r:id="rId7"/>
    <p:sldId id="287" r:id="rId8"/>
    <p:sldId id="283" r:id="rId9"/>
    <p:sldId id="285" r:id="rId10"/>
    <p:sldId id="262" r:id="rId11"/>
    <p:sldId id="259" r:id="rId12"/>
    <p:sldId id="261" r:id="rId13"/>
    <p:sldId id="288" r:id="rId14"/>
    <p:sldId id="290" r:id="rId15"/>
    <p:sldId id="265" r:id="rId16"/>
    <p:sldId id="264" r:id="rId17"/>
    <p:sldId id="266" r:id="rId18"/>
    <p:sldId id="267" r:id="rId19"/>
    <p:sldId id="268" r:id="rId20"/>
    <p:sldId id="269" r:id="rId21"/>
    <p:sldId id="281" r:id="rId22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51" d="100"/>
          <a:sy n="151" d="100"/>
        </p:scale>
        <p:origin x="168" y="18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Sammanställning!$A$3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Sammanställning!$B$2:$D$2</c:f>
              <c:strCache>
                <c:ptCount val="3"/>
                <c:pt idx="0">
                  <c:v>Boden </c:v>
                </c:pt>
                <c:pt idx="1">
                  <c:v>Luleå</c:v>
                </c:pt>
                <c:pt idx="2">
                  <c:v>Piteå</c:v>
                </c:pt>
              </c:strCache>
            </c:strRef>
          </c:cat>
          <c:val>
            <c:numRef>
              <c:f>Sammanställning!$B$3:$D$3</c:f>
              <c:numCache>
                <c:formatCode>0.00%</c:formatCode>
                <c:ptCount val="3"/>
                <c:pt idx="0">
                  <c:v>0.87306346826586712</c:v>
                </c:pt>
                <c:pt idx="1">
                  <c:v>0.8989645434577973</c:v>
                </c:pt>
                <c:pt idx="2">
                  <c:v>0.72681740125930161</c:v>
                </c:pt>
              </c:numCache>
            </c:numRef>
          </c:val>
        </c:ser>
        <c:ser>
          <c:idx val="1"/>
          <c:order val="1"/>
          <c:tx>
            <c:strRef>
              <c:f>Sammanställning!$A$4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Sammanställning!$B$2:$D$2</c:f>
              <c:strCache>
                <c:ptCount val="3"/>
                <c:pt idx="0">
                  <c:v>Boden </c:v>
                </c:pt>
                <c:pt idx="1">
                  <c:v>Luleå</c:v>
                </c:pt>
                <c:pt idx="2">
                  <c:v>Piteå</c:v>
                </c:pt>
              </c:strCache>
            </c:strRef>
          </c:cat>
          <c:val>
            <c:numRef>
              <c:f>Sammanställning!$B$4:$D$4</c:f>
              <c:numCache>
                <c:formatCode>0.00%</c:formatCode>
                <c:ptCount val="3"/>
                <c:pt idx="0">
                  <c:v>0.12693653173413294</c:v>
                </c:pt>
                <c:pt idx="1">
                  <c:v>0.1010354565422027</c:v>
                </c:pt>
                <c:pt idx="2">
                  <c:v>0.27318259874069833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979768"/>
        <c:axId val="479980160"/>
      </c:barChart>
      <c:catAx>
        <c:axId val="479979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980160"/>
        <c:crosses val="autoZero"/>
        <c:auto val="1"/>
        <c:lblAlgn val="ctr"/>
        <c:lblOffset val="100"/>
        <c:noMultiLvlLbl val="0"/>
      </c:catAx>
      <c:valAx>
        <c:axId val="4799801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79979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2019-12-18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280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023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Främst påverkar att tjänster i Luleå aldrig tillsattes, p.g.a. att de inte har tillräckligt stora lokaler för att kunna utöka bemanningen.</a:t>
            </a:r>
          </a:p>
          <a:p>
            <a:endParaRPr lang="sv-SE" dirty="0"/>
          </a:p>
          <a:p>
            <a:r>
              <a:rPr lang="sv-SE" dirty="0"/>
              <a:t>I o med att vi i Piteå servar Arvidsjaur och Arjeplog både på plast (skolinfo) och via </a:t>
            </a:r>
            <a:r>
              <a:rPr lang="sv-SE" dirty="0" err="1"/>
              <a:t>appen</a:t>
            </a:r>
            <a:r>
              <a:rPr lang="sv-SE" dirty="0"/>
              <a:t> (individuella videomöten)ska vi vara 2.4 barnmorskor </a:t>
            </a:r>
            <a:r>
              <a:rPr lang="sv-SE" dirty="0" err="1"/>
              <a:t>enl</a:t>
            </a:r>
            <a:r>
              <a:rPr lang="sv-SE" dirty="0"/>
              <a:t> FSUM. </a:t>
            </a:r>
          </a:p>
          <a:p>
            <a:r>
              <a:rPr lang="sv-SE" dirty="0"/>
              <a:t>Piteå 2 heltider och </a:t>
            </a:r>
            <a:r>
              <a:rPr lang="sv-SE" dirty="0" err="1"/>
              <a:t>Ajaur</a:t>
            </a:r>
            <a:r>
              <a:rPr lang="sv-SE" dirty="0"/>
              <a:t>/</a:t>
            </a:r>
            <a:r>
              <a:rPr lang="sv-SE" dirty="0" err="1"/>
              <a:t>Aplog</a:t>
            </a:r>
            <a:r>
              <a:rPr lang="sv-SE" dirty="0"/>
              <a:t> 40%. Bara så att de inte tror att vi är fullt bemannade idag för vi saknar ca 40%. Får vi inga nya pengar från Regeringens satsning för psykisk hälsa slutar vi jobba för dem dec 2019 och då är vi rätt bemannade i Piteå.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189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354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7100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7989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253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76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62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71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921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pPr defTabSz="907176">
              <a:defRPr/>
            </a:pPr>
            <a:r>
              <a:rPr lang="sv-SE" dirty="0"/>
              <a:t>Sedan såg jag siffrorna </a:t>
            </a:r>
            <a:r>
              <a:rPr lang="sv-SE" dirty="0" err="1"/>
              <a:t>ang</a:t>
            </a:r>
            <a:r>
              <a:rPr lang="sv-SE" dirty="0"/>
              <a:t> MVC: i Piteå går 96 </a:t>
            </a:r>
            <a:r>
              <a:rPr lang="sv-SE" dirty="0" err="1"/>
              <a:t>st</a:t>
            </a:r>
            <a:r>
              <a:rPr lang="sv-SE" dirty="0"/>
              <a:t> till MVC som tillhör vår åldersgrupp. Det är förmodligen de som går på efterkontroll och får ett preventivmedel eller fått barn och ska gå kvar där.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156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0536" y="1219800"/>
            <a:ext cx="6497905" cy="1011503"/>
          </a:xfrm>
        </p:spPr>
        <p:txBody>
          <a:bodyPr/>
          <a:lstStyle/>
          <a:p>
            <a:r>
              <a:rPr lang="sv-SE" dirty="0" smtClean="0"/>
              <a:t>Digital Ungdomsmottagning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310536" y="2262956"/>
            <a:ext cx="6505997" cy="688539"/>
          </a:xfrm>
        </p:spPr>
        <p:txBody>
          <a:bodyPr/>
          <a:lstStyle/>
          <a:p>
            <a:r>
              <a:rPr lang="sv-SE" dirty="0" smtClean="0"/>
              <a:t>Politisk samverkansberedning 191218</a:t>
            </a:r>
            <a:endParaRPr lang="sv-S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914" y="2898515"/>
            <a:ext cx="2693925" cy="142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2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47" y="528468"/>
            <a:ext cx="5978095" cy="834016"/>
          </a:xfrm>
        </p:spPr>
        <p:txBody>
          <a:bodyPr/>
          <a:lstStyle/>
          <a:p>
            <a:r>
              <a:rPr lang="sv-SE" dirty="0" smtClean="0"/>
              <a:t>I förhållande till </a:t>
            </a:r>
            <a:r>
              <a:rPr lang="sv-SE" dirty="0" err="1" smtClean="0"/>
              <a:t>FSUM:s</a:t>
            </a:r>
            <a:r>
              <a:rPr lang="sv-SE" dirty="0" smtClean="0"/>
              <a:t> rekommendationer vid ändrat </a:t>
            </a:r>
            <a:r>
              <a:rPr lang="sv-SE" dirty="0" err="1" smtClean="0"/>
              <a:t>ålderspann</a:t>
            </a:r>
            <a:r>
              <a:rPr lang="sv-SE" dirty="0" smtClean="0"/>
              <a:t> 13-22 år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5554134" y="179053"/>
            <a:ext cx="3420532" cy="160043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536575" lvl="1" indent="-442913"/>
            <a:r>
              <a:rPr lang="sv-SE" sz="1400" b="1" i="1" dirty="0" err="1" smtClean="0"/>
              <a:t>FSUM:s</a:t>
            </a:r>
            <a:r>
              <a:rPr lang="sv-SE" sz="1400" b="1" i="1" dirty="0" smtClean="0"/>
              <a:t> rekommendation</a:t>
            </a:r>
          </a:p>
          <a:p>
            <a:pPr marL="271463" lvl="1" indent="-177800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sv-SE" sz="1400" i="1" dirty="0" smtClean="0"/>
              <a:t>En </a:t>
            </a:r>
            <a:r>
              <a:rPr lang="sv-SE" sz="1400" i="1" dirty="0"/>
              <a:t>heltidsanställd barnmorska</a:t>
            </a:r>
          </a:p>
          <a:p>
            <a:pPr marL="271463" lvl="1" indent="-177800">
              <a:buFont typeface="Arial" panose="020B0604020202020204" pitchFamily="34" charset="0"/>
              <a:buChar char="•"/>
            </a:pPr>
            <a:r>
              <a:rPr lang="sv-SE" sz="1400" i="1" dirty="0"/>
              <a:t>En heltidsanställd </a:t>
            </a:r>
            <a:r>
              <a:rPr lang="sv-SE" sz="1400" i="1" dirty="0" smtClean="0"/>
              <a:t>kurator/psykolog</a:t>
            </a:r>
          </a:p>
          <a:p>
            <a:pPr marL="271463" lvl="1" indent="-177800">
              <a:buFont typeface="Arial" panose="020B0604020202020204" pitchFamily="34" charset="0"/>
              <a:buChar char="•"/>
            </a:pPr>
            <a:r>
              <a:rPr lang="sv-SE" sz="1400" i="1" dirty="0" smtClean="0"/>
              <a:t>Tio </a:t>
            </a:r>
            <a:r>
              <a:rPr lang="sv-SE" sz="1400" i="1" dirty="0"/>
              <a:t>timmar läkare/vecka</a:t>
            </a:r>
          </a:p>
          <a:p>
            <a:pPr marL="93663" lvl="1">
              <a:buNone/>
            </a:pPr>
            <a:r>
              <a:rPr lang="sv-SE" sz="1400" i="1" dirty="0"/>
              <a:t>för ett befolkningsunderlag på 3000 ungdomar, vilket är att betrakta som en lägsta nivå</a:t>
            </a:r>
          </a:p>
        </p:txBody>
      </p:sp>
      <p:sp>
        <p:nvSpPr>
          <p:cNvPr id="5" name="Rektangel 4"/>
          <p:cNvSpPr/>
          <p:nvPr/>
        </p:nvSpPr>
        <p:spPr>
          <a:xfrm>
            <a:off x="296333" y="2113468"/>
            <a:ext cx="28194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200" dirty="0" smtClean="0"/>
              <a:t>Bemanning idag</a:t>
            </a:r>
            <a:endParaRPr lang="sv-SE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7,0 barnmorskor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6,3 kuratorer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0,5 läkare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13,9 tjänster totalt</a:t>
            </a:r>
          </a:p>
        </p:txBody>
      </p:sp>
      <p:sp>
        <p:nvSpPr>
          <p:cNvPr id="6" name="Höger 5"/>
          <p:cNvSpPr/>
          <p:nvPr/>
        </p:nvSpPr>
        <p:spPr bwMode="auto">
          <a:xfrm>
            <a:off x="3429000" y="2259000"/>
            <a:ext cx="1896533" cy="724598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200" dirty="0" smtClean="0">
                <a:solidFill>
                  <a:schemeClr val="tx1"/>
                </a:solidFill>
                <a:latin typeface="Arial" charset="0"/>
              </a:rPr>
              <a:t>27 312 personer mellan 13-22 år</a:t>
            </a: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5554134" y="2021134"/>
            <a:ext cx="2819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200" dirty="0" smtClean="0"/>
              <a:t>Bemanning enligt </a:t>
            </a:r>
            <a:r>
              <a:rPr lang="sv-SE" sz="1200" dirty="0" err="1" smtClean="0"/>
              <a:t>FSUM:s</a:t>
            </a:r>
            <a:r>
              <a:rPr lang="sv-SE" sz="1200" dirty="0" smtClean="0"/>
              <a:t> rekommendation</a:t>
            </a:r>
            <a:endParaRPr lang="sv-SE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9</a:t>
            </a:r>
            <a:r>
              <a:rPr lang="sv-SE" sz="1200" dirty="0" smtClean="0"/>
              <a:t>,1 barnmorskor</a:t>
            </a:r>
            <a:endParaRPr lang="sv-SE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9</a:t>
            </a:r>
            <a:r>
              <a:rPr lang="sv-SE" sz="1200" dirty="0" smtClean="0"/>
              <a:t>,1 </a:t>
            </a:r>
            <a:r>
              <a:rPr lang="sv-SE" sz="1200" dirty="0"/>
              <a:t>kuratorer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2</a:t>
            </a:r>
            <a:r>
              <a:rPr lang="sv-SE" sz="1200" dirty="0" smtClean="0"/>
              <a:t>,3 </a:t>
            </a:r>
            <a:r>
              <a:rPr lang="sv-SE" sz="1200" dirty="0"/>
              <a:t>läkare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20,5 </a:t>
            </a:r>
            <a:r>
              <a:rPr lang="sv-SE" sz="1200" dirty="0"/>
              <a:t>tjänster totalt</a:t>
            </a:r>
          </a:p>
        </p:txBody>
      </p:sp>
      <p:cxnSp>
        <p:nvCxnSpPr>
          <p:cNvPr id="9" name="Kurva 8"/>
          <p:cNvCxnSpPr>
            <a:stCxn id="5" idx="2"/>
          </p:cNvCxnSpPr>
          <p:nvPr/>
        </p:nvCxnSpPr>
        <p:spPr bwMode="auto">
          <a:xfrm rot="5400000" flipH="1" flipV="1">
            <a:off x="3564121" y="1206849"/>
            <a:ext cx="64194" cy="3780370"/>
          </a:xfrm>
          <a:prstGeom prst="curvedConnector4">
            <a:avLst>
              <a:gd name="adj1" fmla="val -1556325"/>
              <a:gd name="adj2" fmla="val 68645"/>
            </a:avLst>
          </a:prstGeom>
          <a:ln>
            <a:headEnd type="none"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2207685" y="4155526"/>
            <a:ext cx="2696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Innebär en ökning med </a:t>
            </a:r>
            <a:r>
              <a:rPr lang="sv-SE" sz="1400" b="1" dirty="0" smtClean="0"/>
              <a:t>6,6 tjänster </a:t>
            </a:r>
            <a:r>
              <a:rPr lang="sv-SE" sz="1400" dirty="0" smtClean="0"/>
              <a:t>för att nå upp till </a:t>
            </a:r>
            <a:r>
              <a:rPr lang="sv-SE" sz="1400" dirty="0" err="1" smtClean="0"/>
              <a:t>FSUM:s</a:t>
            </a:r>
            <a:r>
              <a:rPr lang="sv-SE" sz="1400" dirty="0" smtClean="0"/>
              <a:t> rekommendationer för lägsta bemanning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7074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Antal unga och unga vuxna i olika åldersspann</a:t>
            </a: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/>
          </p:nvPr>
        </p:nvGraphicFramePr>
        <p:xfrm>
          <a:off x="1678516" y="1381653"/>
          <a:ext cx="4417482" cy="3048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894417"/>
                <a:gridCol w="872067"/>
                <a:gridCol w="872066"/>
                <a:gridCol w="77893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12-25 år</a:t>
                      </a:r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12-23 år</a:t>
                      </a:r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13-22 år</a:t>
                      </a:r>
                      <a:endParaRPr lang="sv-SE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2505 Arvidsjaur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872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743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635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2506 Arjeplog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364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306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258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2510 Jokkmokk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585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495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2513 Överkalix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422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351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2514 Kalix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2271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1963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1627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2518 Övertorneå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657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558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2521 Pajala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808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721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614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2523 Gällivare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2331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1957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1600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2560 Älvsbyn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1276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934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2580 Luleå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13686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11268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9175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2581 Piteå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6610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5604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4664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2582 Boden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4324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3610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3011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2583 Haparanda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1420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1214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1014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2584 Kiruna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3694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3080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2494</a:t>
                      </a:r>
                      <a:endParaRPr lang="sv-SE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Totalt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u="none" strike="noStrike" dirty="0" smtClean="0">
                          <a:effectLst/>
                        </a:rPr>
                        <a:t>39 440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u="none" strike="noStrike" dirty="0" smtClean="0">
                          <a:effectLst/>
                        </a:rPr>
                        <a:t>33 066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27 312</a:t>
                      </a:r>
                      <a:endParaRPr lang="sv-S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6417733" y="2142066"/>
            <a:ext cx="2531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12-23 år: 16% minskning av målgrupp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13-22 år: 30% minskning av målgrupp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4132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Besök som kan hanteras digitalt</a:t>
            </a:r>
            <a:endParaRPr lang="sv-SE" dirty="0"/>
          </a:p>
        </p:txBody>
      </p:sp>
      <p:pic>
        <p:nvPicPr>
          <p:cNvPr id="6" name="table"/>
          <p:cNvPicPr/>
          <p:nvPr/>
        </p:nvPicPr>
        <p:blipFill>
          <a:blip r:embed="rId3"/>
          <a:stretch>
            <a:fillRect/>
          </a:stretch>
        </p:blipFill>
        <p:spPr>
          <a:xfrm>
            <a:off x="952923" y="1500928"/>
            <a:ext cx="2848610" cy="248031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4080933" y="1523636"/>
            <a:ext cx="416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Besökstyper markerade med grönt kan hanteras helt digitalt. </a:t>
            </a:r>
            <a:r>
              <a:rPr lang="sv-SE" sz="1200" dirty="0" smtClean="0"/>
              <a:t>Även sex- och </a:t>
            </a:r>
            <a:r>
              <a:rPr lang="sv-SE" sz="1200" dirty="0"/>
              <a:t>samlevnadsinformation är möjligt digitalt i mindre grupper. 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Besökstyper </a:t>
            </a:r>
            <a:r>
              <a:rPr lang="sv-SE" sz="1200" dirty="0"/>
              <a:t>markerade med gult kan också hanteras digitalt, förutsatt att en hälsocentral kan hjälpa till med att mäta blodtryck, längd och vikt. 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Om </a:t>
            </a:r>
            <a:r>
              <a:rPr lang="sv-SE" sz="1200" dirty="0"/>
              <a:t>man utgår ifrån Piteås besöksfördelning, skulle: </a:t>
            </a:r>
            <a:endParaRPr lang="sv-SE" sz="1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36 </a:t>
            </a:r>
            <a:r>
              <a:rPr lang="sv-SE" sz="1200" dirty="0"/>
              <a:t>% av besöken kunna hanteras digitalt </a:t>
            </a:r>
            <a:endParaRPr lang="sv-SE" sz="1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45 </a:t>
            </a:r>
            <a:r>
              <a:rPr lang="sv-SE" sz="1200" dirty="0"/>
              <a:t>% av besöken kunna hanteras delvis digitalt </a:t>
            </a:r>
            <a:endParaRPr lang="sv-SE" sz="1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Genomsnittlig </a:t>
            </a:r>
            <a:r>
              <a:rPr lang="sv-SE" sz="1200" dirty="0"/>
              <a:t>tidsåtgång per videokonsultation: 10,3 min. </a:t>
            </a:r>
            <a:r>
              <a:rPr lang="sv-SE" sz="1200" dirty="0" smtClean="0"/>
              <a:t>enligt </a:t>
            </a:r>
            <a:r>
              <a:rPr lang="sv-SE" sz="1200" dirty="0" err="1" smtClean="0"/>
              <a:t>Visiba</a:t>
            </a:r>
            <a:r>
              <a:rPr lang="sv-SE" sz="1200" dirty="0" smtClean="0"/>
              <a:t> Care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2450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Kön</a:t>
            </a:r>
            <a:endParaRPr lang="sv-SE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972098" y="1259098"/>
          <a:ext cx="4970568" cy="3033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llips 1"/>
          <p:cNvSpPr/>
          <p:nvPr/>
        </p:nvSpPr>
        <p:spPr bwMode="auto">
          <a:xfrm>
            <a:off x="4732867" y="2904065"/>
            <a:ext cx="1854200" cy="1481667"/>
          </a:xfrm>
          <a:prstGeom prst="ellipse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Rak 4"/>
          <p:cNvCxnSpPr>
            <a:endCxn id="8" idx="1"/>
          </p:cNvCxnSpPr>
          <p:nvPr/>
        </p:nvCxnSpPr>
        <p:spPr bwMode="auto">
          <a:xfrm flipV="1">
            <a:off x="6587067" y="3328537"/>
            <a:ext cx="711200" cy="15126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ruta 7"/>
          <p:cNvSpPr txBox="1"/>
          <p:nvPr/>
        </p:nvSpPr>
        <p:spPr>
          <a:xfrm>
            <a:off x="7298267" y="2636039"/>
            <a:ext cx="1464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Notera väsentligt större andel män i Piteå. </a:t>
            </a:r>
          </a:p>
          <a:p>
            <a:r>
              <a:rPr lang="sv-SE" sz="1200" dirty="0" smtClean="0"/>
              <a:t>Trolig förklaring: Magnus, ”Vägvisare för unga män”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0562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58334" y="536770"/>
            <a:ext cx="6900334" cy="377630"/>
          </a:xfrm>
        </p:spPr>
        <p:txBody>
          <a:bodyPr/>
          <a:lstStyle/>
          <a:p>
            <a:r>
              <a:rPr lang="sv-SE" dirty="0" smtClean="0"/>
              <a:t>Besök MVC/BVC av ungdomsmottagningens målgrupp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19133" y="1306486"/>
            <a:ext cx="3081867" cy="3049084"/>
          </a:xfrm>
        </p:spPr>
        <p:txBody>
          <a:bodyPr/>
          <a:lstStyle/>
          <a:p>
            <a:r>
              <a:rPr lang="sv-SE" dirty="0" smtClean="0"/>
              <a:t>Statistik hur många besök av ungdomsmottagningens målgrupp (12-25 år), som görs till MVC/BVC i ungdomsmottagnings-relaterade frågor (preventivmedelsrådgivning framförallt)</a:t>
            </a:r>
            <a:endParaRPr lang="sv-SE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/>
          </p:nvPr>
        </p:nvGraphicFramePr>
        <p:xfrm>
          <a:off x="1208416" y="966869"/>
          <a:ext cx="3086504" cy="3674372"/>
        </p:xfrm>
        <a:graphic>
          <a:graphicData uri="http://schemas.openxmlformats.org/drawingml/2006/table">
            <a:tbl>
              <a:tblPr/>
              <a:tblGrid>
                <a:gridCol w="1073176"/>
                <a:gridCol w="841284"/>
                <a:gridCol w="1172044"/>
              </a:tblGrid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Radetiketter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av Antal besök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 av Antal unika patienter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Boden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Gällivare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Haparanda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Jokkmokk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Kalix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Kiruna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1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Luleå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Preventivmedelsmottagning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Län-kom för LMA-nr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Pajala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Piteå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Preventivsmedelsrådgivning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Älvsbyn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Prevention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Preventivsmedelsrådgivning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Överkalix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Övertorneå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Preventivmedelsrådgivning</a:t>
                      </a:r>
                    </a:p>
                  </a:txBody>
                  <a:tcPr marL="64752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32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Totalsumma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426</a:t>
                      </a:r>
                    </a:p>
                  </a:txBody>
                  <a:tcPr marL="5396" marR="5396" marT="53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0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5199" y="545237"/>
            <a:ext cx="6605617" cy="284497"/>
          </a:xfrm>
        </p:spPr>
        <p:txBody>
          <a:bodyPr/>
          <a:lstStyle/>
          <a:p>
            <a:r>
              <a:rPr lang="sv-SE" dirty="0" smtClean="0"/>
              <a:t>Psykisk ohälsa-satsning:</a:t>
            </a:r>
            <a:br>
              <a:rPr lang="sv-SE" dirty="0" smtClean="0"/>
            </a:br>
            <a:r>
              <a:rPr lang="sv-SE" dirty="0" smtClean="0"/>
              <a:t>Beslutad utökning av bemanning 2016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87400" y="806954"/>
            <a:ext cx="7662333" cy="1512913"/>
          </a:xfrm>
        </p:spPr>
        <p:txBody>
          <a:bodyPr/>
          <a:lstStyle/>
          <a:p>
            <a:r>
              <a:rPr lang="sv-SE" sz="1400" dirty="0"/>
              <a:t>Då den psykiska ohälsan ökat markant bland unga och unga vuxna under de senaste åren, beslutades 2016 om en satsning för att utöka bemanningen på ungdomsmottagningarna </a:t>
            </a:r>
            <a:r>
              <a:rPr lang="sv-SE" sz="1400" dirty="0" smtClean="0"/>
              <a:t>med hjälp av </a:t>
            </a:r>
            <a:r>
              <a:rPr lang="sv-SE" sz="1400" dirty="0"/>
              <a:t>statliga </a:t>
            </a:r>
            <a:r>
              <a:rPr lang="sv-SE" sz="1400" dirty="0" smtClean="0"/>
              <a:t>medel, enligt tabell nedan</a:t>
            </a:r>
            <a:endParaRPr lang="sv-SE" sz="14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/>
          </p:nvPr>
        </p:nvGraphicFramePr>
        <p:xfrm>
          <a:off x="1351277" y="1672229"/>
          <a:ext cx="5701456" cy="2914904"/>
        </p:xfrm>
        <a:graphic>
          <a:graphicData uri="http://schemas.openxmlformats.org/drawingml/2006/table">
            <a:tbl>
              <a:tblPr firstRow="1" firstCol="1" bandRow="1"/>
              <a:tblGrid>
                <a:gridCol w="1832035"/>
                <a:gridCol w="1126221"/>
                <a:gridCol w="914400"/>
                <a:gridCol w="955039"/>
                <a:gridCol w="873761"/>
              </a:tblGrid>
              <a:tr h="443230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Arial"/>
                          <a:ea typeface="Arial"/>
                          <a:cs typeface="Arial"/>
                        </a:rPr>
                        <a:t>Kommun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6670"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Mobil enhet, ny UM och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samordningstjänst 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Ökad  bemanning barnmorskor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Ökad bemanning kuratorer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Kostnad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(tkr/år)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Arjeplog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Mobil enhet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Från Piteå UM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Från Piteå UM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6477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Se Piteå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Arvidsjaur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Mobil enhet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Från Piteå UM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Från Piteå UM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6477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Se Piteå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Boden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0,5 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590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Gällivare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59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Haparanda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0,1 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118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Arial"/>
                          <a:ea typeface="Arial"/>
                          <a:cs typeface="Arial"/>
                        </a:rPr>
                        <a:t>Kalix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118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Arial"/>
                          <a:ea typeface="Arial"/>
                          <a:cs typeface="Arial"/>
                        </a:rPr>
                        <a:t>Luleå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1,0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1,0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1185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Pajala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59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Piteå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0,75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0,75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885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Övertorneå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Ny UM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118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Samordningstjänst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Ny tjänst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0,2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921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/>
                          <a:ea typeface="Arial"/>
                          <a:cs typeface="Arial"/>
                        </a:rPr>
                        <a:t>118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 b="1" dirty="0">
                          <a:effectLst/>
                          <a:latin typeface="Arial"/>
                          <a:ea typeface="Arial"/>
                          <a:cs typeface="Arial"/>
                        </a:rPr>
                        <a:t>Totalt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Arial"/>
                          <a:ea typeface="Arial"/>
                          <a:cs typeface="Arial"/>
                        </a:rPr>
                        <a:t>2,75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Arial"/>
                          <a:ea typeface="Arial"/>
                          <a:cs typeface="Arial"/>
                        </a:rPr>
                        <a:t>2,75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5143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000" b="1" dirty="0">
                          <a:effectLst/>
                          <a:latin typeface="Arial"/>
                          <a:ea typeface="Arial"/>
                          <a:cs typeface="Arial"/>
                        </a:rPr>
                        <a:t>3250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88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24517" y="364067"/>
            <a:ext cx="5978095" cy="491067"/>
          </a:xfrm>
        </p:spPr>
        <p:txBody>
          <a:bodyPr/>
          <a:lstStyle/>
          <a:p>
            <a:r>
              <a:rPr lang="sv-SE" dirty="0" smtClean="0"/>
              <a:t>Psykisk ohälsa-satsning: Verkligt utfall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6314" y="972465"/>
          <a:ext cx="3991871" cy="3056222"/>
        </p:xfrm>
        <a:graphic>
          <a:graphicData uri="http://schemas.openxmlformats.org/drawingml/2006/table">
            <a:tbl>
              <a:tblPr firstRow="1" firstCol="1" bandRow="1"/>
              <a:tblGrid>
                <a:gridCol w="1103766"/>
                <a:gridCol w="861853"/>
                <a:gridCol w="861853"/>
                <a:gridCol w="1164399"/>
              </a:tblGrid>
              <a:tr h="574775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  <a:latin typeface="Arial"/>
                          <a:ea typeface="Arial"/>
                          <a:cs typeface="Arial"/>
                        </a:rPr>
                        <a:t>Kommun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Anställda barnmorskor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2016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  <a:latin typeface="Arial"/>
                          <a:ea typeface="Arial"/>
                          <a:cs typeface="Arial"/>
                        </a:rPr>
                        <a:t>Beräknade anställda barnmorskor efter utökning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Verkligt antalbarnmorskor 2019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478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Arjeplog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Från Piteå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Från Piteå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489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Arvidsjaur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Från Piteå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Från Piteå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  <a:latin typeface="Arial"/>
                          <a:ea typeface="Arial"/>
                          <a:cs typeface="Arial"/>
                        </a:rPr>
                        <a:t>Boden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489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Gällivare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Haparanda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  <a:latin typeface="Arial"/>
                          <a:ea typeface="Arial"/>
                          <a:cs typeface="Arial"/>
                        </a:rPr>
                        <a:t>0,2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  <a:latin typeface="Arial"/>
                          <a:ea typeface="Arial"/>
                          <a:cs typeface="Arial"/>
                        </a:rPr>
                        <a:t>0,3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489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Jokkmokk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489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Kalix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  <a:latin typeface="Arial"/>
                          <a:ea typeface="Arial"/>
                          <a:cs typeface="Arial"/>
                        </a:rPr>
                        <a:t>0,1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0,2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Kiruna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0,75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0,75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489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Luleå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1,5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032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2,5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032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Pajala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0,05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0,05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489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Piteå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1,25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Älvsbyn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0,25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0,25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489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Överkalix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 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489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Övertorneå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0,1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0,075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812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+ samordningstjänst 20%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Arial"/>
                          <a:ea typeface="Arial"/>
                          <a:cs typeface="Arial"/>
                        </a:rPr>
                        <a:t> 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667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  <a:latin typeface="Arial"/>
                          <a:ea typeface="Arial"/>
                          <a:cs typeface="Arial"/>
                        </a:rPr>
                        <a:t>0,2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667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Tillsatt men saknas idag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Arial"/>
                          <a:ea typeface="Arial"/>
                          <a:cs typeface="Arial"/>
                        </a:rPr>
                        <a:t>Totalt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Arial"/>
                          <a:ea typeface="Arial"/>
                          <a:cs typeface="Arial"/>
                        </a:rPr>
                        <a:t>5,6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667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Arial"/>
                          <a:ea typeface="Arial"/>
                          <a:cs typeface="Arial"/>
                        </a:rPr>
                        <a:t>8,35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667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7,0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820" marR="66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447964" y="4060443"/>
            <a:ext cx="3932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Barnmorskor: 1,35 tjänster mindre än beräknat</a:t>
            </a:r>
            <a:endParaRPr lang="sv-SE" sz="1400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/>
          </p:nvPr>
        </p:nvGraphicFramePr>
        <p:xfrm>
          <a:off x="4631522" y="981179"/>
          <a:ext cx="4065905" cy="3002280"/>
        </p:xfrm>
        <a:graphic>
          <a:graphicData uri="http://schemas.openxmlformats.org/drawingml/2006/table">
            <a:tbl>
              <a:tblPr firstRow="1" firstCol="1" bandRow="1"/>
              <a:tblGrid>
                <a:gridCol w="1050290"/>
                <a:gridCol w="895985"/>
                <a:gridCol w="1021080"/>
                <a:gridCol w="1098550"/>
              </a:tblGrid>
              <a:tr h="596265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  <a:latin typeface="Arial"/>
                          <a:ea typeface="Arial"/>
                          <a:cs typeface="Arial"/>
                        </a:rPr>
                        <a:t>Kommun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Anställda kuratorer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2016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Beräknade anställda kuratorer efter utökning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Verkligt antal kuratorer 2019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Arjeplog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Från Piteå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Från Piteå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Arvidsjaur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Från Piteå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Från Piteå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Boden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B05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Gällivare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0,2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0,05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Haparanda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0,2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0,3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0,1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Jokkmokk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Kalix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0,2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0,3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0,2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  <a:latin typeface="Arial"/>
                          <a:ea typeface="Arial"/>
                          <a:cs typeface="Arial"/>
                        </a:rPr>
                        <a:t>Kiruna 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0,2(nll)*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0,2 (nll)*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 (Regionen finansierar)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Luleå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032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 och 1 SHV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032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032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Pajala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0,05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0,15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0,04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Piteå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1,75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B05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1,75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Älvsbyn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0,06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0,06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0,1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Överkalix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Övertorneå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  <a:latin typeface="Arial"/>
                          <a:ea typeface="Arial"/>
                          <a:cs typeface="Arial"/>
                        </a:rPr>
                        <a:t>0,1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3495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0,075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marL="635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Arial"/>
                          <a:ea typeface="Arial"/>
                          <a:cs typeface="Arial"/>
                        </a:rPr>
                        <a:t>Totalt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667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Arial"/>
                          <a:ea typeface="Arial"/>
                          <a:cs typeface="Arial"/>
                        </a:rPr>
                        <a:t>4,31 * 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667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b="1">
                          <a:effectLst/>
                          <a:latin typeface="Arial"/>
                          <a:ea typeface="Arial"/>
                          <a:cs typeface="Arial"/>
                        </a:rPr>
                        <a:t>7,06</a:t>
                      </a:r>
                      <a:endParaRPr lang="sv-S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6670" algn="r"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6,3</a:t>
                      </a:r>
                      <a:endParaRPr lang="sv-S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4613565" y="4067310"/>
            <a:ext cx="3603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Kuratorer: 0,76 tjänster mindre än beräknat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373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Kvar att hantera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Skapa samsyn kring organisationsstruktur för ungdomsmottagningsverksamheten</a:t>
            </a:r>
          </a:p>
          <a:p>
            <a:r>
              <a:rPr lang="sv-SE" dirty="0" smtClean="0"/>
              <a:t>Verksamhetens innehåll </a:t>
            </a:r>
          </a:p>
          <a:p>
            <a:r>
              <a:rPr lang="sv-SE" dirty="0" smtClean="0"/>
              <a:t>Huvudmannaskap </a:t>
            </a:r>
          </a:p>
          <a:p>
            <a:r>
              <a:rPr lang="sv-SE" dirty="0" smtClean="0"/>
              <a:t>Förslag att ändra åldersindelningen från 12-25 år </a:t>
            </a:r>
            <a:r>
              <a:rPr lang="sv-SE" smtClean="0"/>
              <a:t>till 13-22 </a:t>
            </a:r>
            <a:r>
              <a:rPr lang="sv-SE" dirty="0" smtClean="0"/>
              <a:t>år</a:t>
            </a:r>
          </a:p>
          <a:p>
            <a:r>
              <a:rPr lang="sv-SE" smtClean="0"/>
              <a:t>Beslutsunderlag 29 maj Polsam 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15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1"/>
          </p:nvPr>
        </p:nvSpPr>
        <p:spPr>
          <a:xfrm>
            <a:off x="1592722" y="1453486"/>
            <a:ext cx="5978096" cy="2910551"/>
          </a:xfrm>
        </p:spPr>
        <p:txBody>
          <a:bodyPr/>
          <a:lstStyle/>
          <a:p>
            <a:pPr lvl="0"/>
            <a:r>
              <a:rPr lang="sv-SE" dirty="0" smtClean="0"/>
              <a:t>Uppdrag från politiska samverkansberedningen190509 om förstudie för etablering </a:t>
            </a:r>
            <a:r>
              <a:rPr lang="sv-SE" dirty="0"/>
              <a:t>av digital ungdomsmottagning </a:t>
            </a:r>
            <a:r>
              <a:rPr lang="sv-SE" dirty="0" smtClean="0"/>
              <a:t>i länet. </a:t>
            </a:r>
          </a:p>
          <a:p>
            <a:pPr lvl="0"/>
            <a:r>
              <a:rPr lang="sv-SE" dirty="0" smtClean="0"/>
              <a:t>Arbetet kommer </a:t>
            </a:r>
            <a:r>
              <a:rPr lang="sv-SE" b="1" dirty="0" smtClean="0"/>
              <a:t>baseras på erfarenheter från pilotprojektet ”Ung i Norr”</a:t>
            </a:r>
            <a:r>
              <a:rPr lang="sv-SE" dirty="0" smtClean="0"/>
              <a:t>, där en digital ungdomsmottagning införts i Piteå, Älvsbyn, Arjeplog och Arvidsjaur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22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 och behov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Etablering av en </a:t>
            </a:r>
            <a:r>
              <a:rPr lang="sv-SE" dirty="0"/>
              <a:t>digital ungdomsmottagning för att </a:t>
            </a:r>
            <a:r>
              <a:rPr lang="sv-SE" b="1" dirty="0"/>
              <a:t>införa nya arbetssätt </a:t>
            </a:r>
            <a:r>
              <a:rPr lang="sv-SE" dirty="0"/>
              <a:t>med </a:t>
            </a:r>
            <a:r>
              <a:rPr lang="sv-SE" b="1" dirty="0"/>
              <a:t>stöd av modern teknik </a:t>
            </a:r>
            <a:r>
              <a:rPr lang="sv-SE" dirty="0" smtClean="0"/>
              <a:t>för att </a:t>
            </a:r>
            <a:r>
              <a:rPr lang="sv-SE" b="1" dirty="0" smtClean="0"/>
              <a:t>erbjuda </a:t>
            </a:r>
            <a:r>
              <a:rPr lang="sv-SE" b="1" dirty="0"/>
              <a:t>ett jämlikt utbud av tjänster i hela länet</a:t>
            </a:r>
            <a:r>
              <a:rPr lang="sv-SE" dirty="0"/>
              <a:t>. </a:t>
            </a:r>
          </a:p>
          <a:p>
            <a:r>
              <a:rPr lang="sv-SE" dirty="0"/>
              <a:t>Det är viktigt att nå alla ungdomar i länet med </a:t>
            </a:r>
            <a:r>
              <a:rPr lang="sv-SE" b="1" dirty="0"/>
              <a:t>särskilt fokus på de som bor i glesbygden</a:t>
            </a:r>
            <a:r>
              <a:rPr lang="sv-SE" dirty="0"/>
              <a:t>, de som har en </a:t>
            </a:r>
            <a:r>
              <a:rPr lang="sv-SE" b="1" dirty="0"/>
              <a:t>annan kulturell bakgrund </a:t>
            </a:r>
            <a:r>
              <a:rPr lang="sv-SE" dirty="0"/>
              <a:t>eller som </a:t>
            </a:r>
            <a:r>
              <a:rPr lang="sv-SE" b="1" dirty="0"/>
              <a:t>föredrar att ha en digital kontakt</a:t>
            </a:r>
            <a:r>
              <a:rPr lang="sv-SE" dirty="0"/>
              <a:t> istället för kontakt på plats. 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7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6856" y="110143"/>
            <a:ext cx="5978095" cy="572363"/>
          </a:xfrm>
        </p:spPr>
        <p:txBody>
          <a:bodyPr/>
          <a:lstStyle/>
          <a:p>
            <a:r>
              <a:rPr lang="sv-SE" dirty="0" smtClean="0"/>
              <a:t>Förstudiens omfattning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474134" y="682506"/>
            <a:ext cx="8356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sv-SE" sz="1400" dirty="0" smtClean="0"/>
              <a:t>Ta </a:t>
            </a:r>
            <a:r>
              <a:rPr lang="sv-SE" sz="1400" dirty="0"/>
              <a:t>fram ett förslag till organisationsstruktur 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sv-SE" sz="1400" dirty="0" smtClean="0"/>
              <a:t>Beskriv </a:t>
            </a:r>
            <a:r>
              <a:rPr lang="sv-SE" sz="1400" dirty="0"/>
              <a:t>vilka arbetssätt och organisatoriska förändringar som krävs för att implementera en digital </a:t>
            </a:r>
            <a:r>
              <a:rPr lang="sv-SE" sz="1400" dirty="0" smtClean="0"/>
              <a:t>ungdomsmottagning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sv-SE" sz="1400" dirty="0" smtClean="0"/>
              <a:t>Ta fram ett förslag på en centraliserad organisation 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sv-SE" sz="1400" dirty="0" smtClean="0"/>
              <a:t>Identifiera de problem </a:t>
            </a:r>
            <a:r>
              <a:rPr lang="sv-SE" sz="1400" dirty="0"/>
              <a:t>som finns i dokumentationen </a:t>
            </a:r>
            <a:r>
              <a:rPr lang="sv-SE" sz="1400" dirty="0" err="1"/>
              <a:t>pga</a:t>
            </a:r>
            <a:r>
              <a:rPr lang="sv-SE" sz="1400" dirty="0"/>
              <a:t> </a:t>
            </a:r>
            <a:r>
              <a:rPr lang="sv-SE" sz="1400" dirty="0" smtClean="0"/>
              <a:t>huvudmannaskapet 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sv-SE" sz="1400" dirty="0" smtClean="0"/>
              <a:t>Ta </a:t>
            </a:r>
            <a:r>
              <a:rPr lang="sv-SE" sz="1400" dirty="0"/>
              <a:t>reda på om en digital ungdomsmottagning svarar mot förväntningarna hos målgruppen. </a:t>
            </a:r>
            <a:endParaRPr lang="sv-SE" sz="1400" dirty="0" smtClean="0"/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sv-SE" sz="1400" dirty="0" smtClean="0"/>
              <a:t>Ta </a:t>
            </a:r>
            <a:r>
              <a:rPr lang="sv-SE" sz="1400" dirty="0"/>
              <a:t>reda på om tillgängligheten ökar genom att komplettera ungdomsmottagningens verksamhet med ny </a:t>
            </a:r>
            <a:r>
              <a:rPr lang="sv-SE" sz="1400" dirty="0" smtClean="0"/>
              <a:t>teknik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sv-SE" sz="1400" dirty="0" smtClean="0"/>
              <a:t>Ta </a:t>
            </a:r>
            <a:r>
              <a:rPr lang="sv-SE" sz="1400" dirty="0"/>
              <a:t>fram vilka ekonomiska konsekvenser som följer av en uppstart av en digital </a:t>
            </a:r>
            <a:r>
              <a:rPr lang="sv-SE" sz="1400" dirty="0" smtClean="0"/>
              <a:t>mottagning</a:t>
            </a:r>
            <a:endParaRPr lang="sv-SE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57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132122"/>
            <a:ext cx="5978095" cy="834016"/>
          </a:xfrm>
        </p:spPr>
        <p:txBody>
          <a:bodyPr/>
          <a:lstStyle/>
          <a:p>
            <a:r>
              <a:rPr lang="sv-SE" dirty="0" smtClean="0"/>
              <a:t>Organisation idag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82869" y="1314954"/>
            <a:ext cx="6687949" cy="3358646"/>
          </a:xfrm>
        </p:spPr>
        <p:txBody>
          <a:bodyPr/>
          <a:lstStyle/>
          <a:p>
            <a:pPr marL="171450" indent="-171450" fontAlgn="ctr"/>
            <a:r>
              <a:rPr lang="sv-SE" dirty="0" smtClean="0"/>
              <a:t>Varje </a:t>
            </a:r>
            <a:r>
              <a:rPr lang="sv-SE" dirty="0"/>
              <a:t>ungdomsmottagning har en egen verksamhetschef </a:t>
            </a:r>
          </a:p>
          <a:p>
            <a:pPr marL="171450" indent="-171450" fontAlgn="ctr"/>
            <a:r>
              <a:rPr lang="sv-SE" dirty="0"/>
              <a:t>Mottagningarna arbetar självständigt</a:t>
            </a:r>
          </a:p>
          <a:p>
            <a:pPr marL="171450" indent="-171450" fontAlgn="ctr"/>
            <a:r>
              <a:rPr lang="sv-SE" dirty="0"/>
              <a:t>Central styrning och samordning saknas</a:t>
            </a:r>
          </a:p>
          <a:p>
            <a:pPr marL="171450" indent="-171450" fontAlgn="ctr"/>
            <a:r>
              <a:rPr lang="sv-SE" dirty="0"/>
              <a:t>Riktig ungdomsmottagning finns i Luleå, Boden och Piteå</a:t>
            </a:r>
          </a:p>
          <a:p>
            <a:pPr marL="171450" indent="-171450" fontAlgn="ctr"/>
            <a:r>
              <a:rPr lang="sv-SE" dirty="0"/>
              <a:t>Jokkmokk och Överkalix saknar ungdomsmottagning</a:t>
            </a:r>
          </a:p>
          <a:p>
            <a:pPr marL="171450" indent="-171450" fontAlgn="ctr"/>
            <a:r>
              <a:rPr lang="sv-SE" dirty="0"/>
              <a:t>Arjeplog, Arvidsjaur och Älvsbyn har stöd från Piteå via Ung i Norr </a:t>
            </a:r>
            <a:r>
              <a:rPr lang="sv-SE" dirty="0" err="1"/>
              <a:t>appen</a:t>
            </a:r>
            <a:endParaRPr lang="sv-SE" dirty="0"/>
          </a:p>
          <a:p>
            <a:pPr marL="171450" indent="-171450" fontAlgn="ctr"/>
            <a:r>
              <a:rPr lang="sv-SE" dirty="0"/>
              <a:t>Resten av länet </a:t>
            </a:r>
            <a:r>
              <a:rPr lang="sv-SE" dirty="0" smtClean="0"/>
              <a:t>bedriver </a:t>
            </a:r>
            <a:r>
              <a:rPr lang="sv-SE" dirty="0"/>
              <a:t>"ungdomsmottagningsliknande" </a:t>
            </a:r>
            <a:r>
              <a:rPr lang="sv-SE" dirty="0" smtClean="0"/>
              <a:t>verksamhet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813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49256" y="231969"/>
            <a:ext cx="5978095" cy="555431"/>
          </a:xfrm>
        </p:spPr>
        <p:txBody>
          <a:bodyPr/>
          <a:lstStyle/>
          <a:p>
            <a:r>
              <a:rPr lang="sv-SE" dirty="0" smtClean="0"/>
              <a:t>Digital Ungdomsmottagning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65664" y="941914"/>
          <a:ext cx="8280400" cy="3501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100"/>
                <a:gridCol w="2070100"/>
                <a:gridCol w="2070100"/>
                <a:gridCol w="2070100"/>
              </a:tblGrid>
              <a:tr h="361953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Region Norrbotten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VGR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Region Jönköping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Region Västernorrland</a:t>
                      </a:r>
                      <a:endParaRPr lang="sv-SE" sz="1000" dirty="0"/>
                    </a:p>
                  </a:txBody>
                  <a:tcPr/>
                </a:tc>
              </a:tr>
              <a:tr h="238429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Pilot Ung</a:t>
                      </a:r>
                      <a:r>
                        <a:rPr lang="sv-SE" sz="1000" baseline="0" dirty="0" smtClean="0"/>
                        <a:t> i Norr -&gt;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000" baseline="0" dirty="0" smtClean="0"/>
                        <a:t>Piteå Ungdomsmottagning hjälper Arvidsjaur, Arjeplog och Älvsbyn på distans via </a:t>
                      </a:r>
                      <a:r>
                        <a:rPr lang="sv-SE" sz="1000" baseline="0" dirty="0" err="1" smtClean="0"/>
                        <a:t>appen</a:t>
                      </a:r>
                      <a:r>
                        <a:rPr lang="sv-SE" sz="1000" baseline="0" dirty="0" smtClean="0"/>
                        <a:t> Ung i Norr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Först i landet med att införa en digital ungdomsmottagning</a:t>
                      </a:r>
                      <a:r>
                        <a:rPr lang="sv-SE" sz="1000" baseline="0" dirty="0"/>
                        <a:t> </a:t>
                      </a:r>
                      <a:r>
                        <a:rPr lang="sv-SE" sz="1000" baseline="0" dirty="0" smtClean="0"/>
                        <a:t>år 2016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Samma teknik som ”Ung i Norr”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Startade med att 8-9 fysiska mottagningar tillsammans bemannade en digital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Idag implementerat i hela verksamheten och de hjälps åt att bemanna den digitala, oberoende av var de sitter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Visar det sig i samtalet att ungdomen behöver besöka en fysisk mottagning, bokas en tid för ett fysiskt besök med personal på aktuell 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0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Införde en digital ungdomsmottagning för två år sedan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Bemannar</a:t>
                      </a:r>
                      <a:r>
                        <a:rPr lang="sv-SE" sz="1000" baseline="0" dirty="0" smtClean="0"/>
                        <a:t> gemensamt den digitala ungdomsmottagningen, oberoende av var de sitter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Startade med gemensam arbetsdag för att kartlägga respektive kommuns arbetsflöden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Kartlagda arbetsflöden delas via intranätet, för att på så sätt underlätta att kunna hjälpa ungdomar på distans i andra kommuner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Ungdomarna som testat är mycket nöjda, men de upplever det trögt att få igång användandet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Samarbetar över kommungränserna i alla sju kommuner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Gemensam telefonrådgivning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Alla</a:t>
                      </a:r>
                      <a:r>
                        <a:rPr lang="sv-SE" sz="1000" baseline="0" dirty="0" smtClean="0"/>
                        <a:t> ungdomar har möjlighet att välja videobesök eller fysiskt besök, beroende på vad som passar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Hälften av besöken bokas via webben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Har börjat titta på att införa samma </a:t>
                      </a:r>
                      <a:r>
                        <a:rPr lang="sv-SE" sz="1000" baseline="0" dirty="0" err="1" smtClean="0"/>
                        <a:t>app</a:t>
                      </a:r>
                      <a:r>
                        <a:rPr lang="sv-SE" sz="1000" baseline="0" dirty="0" smtClean="0"/>
                        <a:t> som vi, för en mer säker teknik än den de använder idag</a:t>
                      </a:r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87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49256" y="231969"/>
            <a:ext cx="7060211" cy="555431"/>
          </a:xfrm>
        </p:spPr>
        <p:txBody>
          <a:bodyPr/>
          <a:lstStyle/>
          <a:p>
            <a:r>
              <a:rPr lang="sv-SE" dirty="0" smtClean="0"/>
              <a:t>Organisation, styrning och huvudmannaskap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4041926"/>
              </p:ext>
            </p:extLst>
          </p:nvPr>
        </p:nvGraphicFramePr>
        <p:xfrm>
          <a:off x="465664" y="926674"/>
          <a:ext cx="8280400" cy="4034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100"/>
                <a:gridCol w="2070100"/>
                <a:gridCol w="2070100"/>
                <a:gridCol w="2070100"/>
              </a:tblGrid>
              <a:tr h="361953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Region Norrbotten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VGR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Region Jönköping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Region Västernorrland</a:t>
                      </a:r>
                      <a:endParaRPr lang="sv-SE" sz="1000" dirty="0"/>
                    </a:p>
                  </a:txBody>
                  <a:tcPr/>
                </a:tc>
              </a:tr>
              <a:tr h="3672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Delat</a:t>
                      </a:r>
                      <a:r>
                        <a:rPr lang="sv-SE" sz="1000" baseline="0" dirty="0" smtClean="0"/>
                        <a:t> huvudmannaskap region/kommuner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Verksamhetschef i respektive kommun (Hälsocentralchefen)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Ingen central styrning eller samordning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Av 54 UM i Västra Götaland har: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sv-SE" sz="1000" dirty="0" smtClean="0"/>
                        <a:t>46 VGR som huvudman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sv-SE" sz="1000" dirty="0" smtClean="0"/>
                        <a:t>6 har Göteborgs stad som huvudman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sv-SE" sz="1000" dirty="0" smtClean="0"/>
                        <a:t>2</a:t>
                      </a:r>
                      <a:r>
                        <a:rPr lang="sv-SE" sz="1000" baseline="0" dirty="0" smtClean="0"/>
                        <a:t> (Stenungssund och Tjörn) delat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000" baseline="0" dirty="0" smtClean="0">
                          <a:sym typeface="Wingdings" panose="05000000000000000000" pitchFamily="2" charset="2"/>
                        </a:rPr>
                        <a:t>Från 1 april 2020 kommer alla ha VGR som huvudman</a:t>
                      </a:r>
                      <a:endParaRPr lang="sv-SE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 de 48 UM som finns i regionen leds verksamheten av  2 områdes/ verksamhetschefer och 8 enhetschefer samt 2 verksamhetsutvecklare</a:t>
                      </a:r>
                      <a:endParaRPr lang="sv-SE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Områdescheferna finns i en regional ledningsgrupp där BMM/GYN-mottagningar</a:t>
                      </a:r>
                      <a:r>
                        <a:rPr lang="sv-SE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ingår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Indelade i huvud/bas/</a:t>
                      </a:r>
                      <a:r>
                        <a:rPr lang="sv-SE" sz="1000" dirty="0" err="1" smtClean="0"/>
                        <a:t>närmottagningar</a:t>
                      </a:r>
                      <a:r>
                        <a:rPr lang="sv-SE" sz="1000" dirty="0" smtClean="0"/>
                        <a:t> (Öppen 5, 3 respektive 1 dag i veckan)</a:t>
                      </a:r>
                    </a:p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/>
                        <a:t>Delat huvudmannaskap fortfarande i 2/3-delar</a:t>
                      </a:r>
                      <a:r>
                        <a:rPr lang="sv-SE" sz="1000" baseline="0" dirty="0" smtClean="0"/>
                        <a:t> av länet, men det förs diskussioner om att förändra detta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En central verksamhetschef + utvecklingsledare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Uppdelade i tre länsdelar, med en chef för respektive länsdel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Har gemensamma rutiner och riktlinjer framtagna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/>
                        <a:t>Alla som jobbar på ungdomsmottagningen kan serva alla kommuner genom deras onlinemottagning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dirty="0" smtClean="0"/>
                        <a:t>Endast</a:t>
                      </a:r>
                      <a:r>
                        <a:rPr lang="sv-SE" sz="1000" baseline="0" dirty="0" smtClean="0"/>
                        <a:t> regionen som huvudman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/>
                        <a:t>En central verksamhetschef för alla UM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/>
                        <a:t>UM ligger organisatoriskt under MVC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/>
                        <a:t>Ingen verksamhetsutvecklare eller liknande, men chef skulle önska mer stöd för utveckling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/>
                        <a:t>Jobbar tillsammans och avlastar varandra på distans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/>
                        <a:t>Har videomöten med ungdomar, oberoende av vilken kommun de tillhör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/>
                        <a:t>Gemensam telefonväxel som bemannas enligt schema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/>
                        <a:t>Gemensamma morgonmöten på video varje dag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/>
                        <a:t>Vid omorganisering fick alla söka om sina tjänster och då skriva under att de är beredd att resa/serva andra kommuner</a:t>
                      </a:r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1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49256" y="231969"/>
            <a:ext cx="5978095" cy="555431"/>
          </a:xfrm>
        </p:spPr>
        <p:txBody>
          <a:bodyPr/>
          <a:lstStyle/>
          <a:p>
            <a:r>
              <a:rPr lang="sv-SE" dirty="0" smtClean="0"/>
              <a:t>Bemanning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965200" y="992714"/>
          <a:ext cx="7730069" cy="322579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46013"/>
                <a:gridCol w="1546014"/>
                <a:gridCol w="1546014"/>
                <a:gridCol w="1546014"/>
                <a:gridCol w="1546014"/>
              </a:tblGrid>
              <a:tr h="361953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Region Norrbotten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VGR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Region Jönköping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Region Västernorrland</a:t>
                      </a:r>
                      <a:endParaRPr lang="sv-SE" sz="1000" dirty="0"/>
                    </a:p>
                  </a:txBody>
                  <a:tcPr/>
                </a:tc>
              </a:tr>
              <a:tr h="26246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Åldersspann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12-25</a:t>
                      </a:r>
                      <a:r>
                        <a:rPr lang="sv-SE" sz="1000" baseline="0" dirty="0" smtClean="0"/>
                        <a:t> år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13-24 år 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13-21 år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13-22 år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</a:tr>
              <a:tr h="26246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Antal inom åldersspann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39</a:t>
                      </a:r>
                      <a:r>
                        <a:rPr lang="sv-SE" sz="1000" baseline="0" dirty="0" smtClean="0"/>
                        <a:t> 440 ungdomar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231 073 ungdomar 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38 000 ungdomar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35 000 ungdomar 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</a:tr>
              <a:tr h="26246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Antal kommuner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14 kommuner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49 kommuner</a:t>
                      </a:r>
                      <a:endParaRPr lang="sv-SE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13</a:t>
                      </a:r>
                      <a:r>
                        <a:rPr lang="sv-SE" sz="1000" baseline="0" dirty="0" smtClean="0"/>
                        <a:t> kommuner</a:t>
                      </a:r>
                      <a:endParaRPr lang="sv-SE" sz="1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7 kommuner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</a:tr>
              <a:tr h="26246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Antal fysiska</a:t>
                      </a:r>
                      <a:r>
                        <a:rPr lang="sv-SE" sz="1000" baseline="0" dirty="0" smtClean="0"/>
                        <a:t> ungdomsmottagningar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3 ”riktiga” UM +</a:t>
                      </a:r>
                      <a:r>
                        <a:rPr lang="sv-SE" sz="1000" baseline="0" dirty="0" smtClean="0"/>
                        <a:t> UM-liknande verksamhet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55 UM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10 UM</a:t>
                      </a:r>
                      <a:r>
                        <a:rPr lang="sv-SE" sz="1000" baseline="0" dirty="0" smtClean="0"/>
                        <a:t> servar 12 kommuner</a:t>
                      </a:r>
                      <a:endParaRPr lang="sv-SE" sz="1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7</a:t>
                      </a:r>
                      <a:r>
                        <a:rPr lang="sv-SE" sz="1000" baseline="0" dirty="0" smtClean="0"/>
                        <a:t> UM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</a:tr>
              <a:tr h="274320">
                <a:tc rowSpan="2">
                  <a:txBody>
                    <a:bodyPr/>
                    <a:lstStyle/>
                    <a:p>
                      <a:r>
                        <a:rPr lang="sv-SE" sz="1000" dirty="0" smtClean="0"/>
                        <a:t>Antal barnmorskor/</a:t>
                      </a:r>
                    </a:p>
                    <a:p>
                      <a:r>
                        <a:rPr lang="sv-SE" sz="1000" dirty="0" smtClean="0"/>
                        <a:t>Ungdomar per barnmorska</a:t>
                      </a:r>
                      <a:endParaRPr lang="sv-SE" sz="10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7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*71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5,1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n-lt"/>
                        </a:rPr>
                        <a:t>8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/>
                        <a:t>5634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/>
                        <a:t>3250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/>
                        <a:t>7450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4375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432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/>
                        <a:t>Antal kuratorer/ </a:t>
                      </a:r>
                      <a:br>
                        <a:rPr lang="sv-SE" sz="1000" kern="1200" dirty="0" smtClean="0"/>
                      </a:br>
                      <a:r>
                        <a:rPr lang="sv-SE" sz="1000" kern="1200" dirty="0" smtClean="0"/>
                        <a:t>Ungdomar per kurator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/>
                        <a:t>6,3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/>
                        <a:t>*71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/>
                        <a:t>5,4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6260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3 250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7037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7000</a:t>
                      </a:r>
                    </a:p>
                  </a:txBody>
                  <a:tcPr/>
                </a:tc>
              </a:tr>
              <a:tr h="274320">
                <a:tc rowSpan="2">
                  <a:txBody>
                    <a:bodyPr/>
                    <a:lstStyle/>
                    <a:p>
                      <a:r>
                        <a:rPr lang="sv-SE" sz="1000" dirty="0" smtClean="0"/>
                        <a:t>Antal</a:t>
                      </a:r>
                      <a:r>
                        <a:rPr lang="sv-SE" sz="1000" baseline="0" dirty="0" smtClean="0"/>
                        <a:t> läkare/ </a:t>
                      </a:r>
                      <a:br>
                        <a:rPr lang="sv-SE" sz="1000" baseline="0" dirty="0" smtClean="0"/>
                      </a:br>
                      <a:r>
                        <a:rPr lang="sv-SE" sz="1000" baseline="0" dirty="0" smtClean="0"/>
                        <a:t>Ungdomar per läkare</a:t>
                      </a:r>
                      <a:endParaRPr lang="sv-SE" sz="10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0,5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*7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0,8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n-lt"/>
                        </a:rPr>
                        <a:t>0,5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n-lt"/>
                        </a:rPr>
                        <a:t>78 900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n-lt"/>
                        </a:rPr>
                        <a:t>33 000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n-lt"/>
                        </a:rPr>
                        <a:t>47 500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n-lt"/>
                        </a:rPr>
                        <a:t>70 000</a:t>
                      </a:r>
                      <a:endParaRPr lang="sv-SE" sz="1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965200" y="4436534"/>
            <a:ext cx="48670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*Bemannar efter nyckeltal 1 heltid/3250 i målgruppen, plus 0,1 tjänst läkare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6142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8356" y="384370"/>
            <a:ext cx="4687177" cy="834016"/>
          </a:xfrm>
        </p:spPr>
        <p:txBody>
          <a:bodyPr/>
          <a:lstStyle/>
          <a:p>
            <a:r>
              <a:rPr lang="sv-SE" dirty="0" smtClean="0"/>
              <a:t>I förhållande till </a:t>
            </a:r>
            <a:r>
              <a:rPr lang="sv-SE" dirty="0" err="1" smtClean="0"/>
              <a:t>FSUM:s</a:t>
            </a:r>
            <a:r>
              <a:rPr lang="sv-SE" dirty="0" smtClean="0"/>
              <a:t> rekommendationer 12-25 år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5554134" y="179053"/>
            <a:ext cx="3420532" cy="160043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536575" lvl="1" indent="-442913"/>
            <a:r>
              <a:rPr lang="sv-SE" sz="1400" b="1" i="1" dirty="0" err="1" smtClean="0"/>
              <a:t>FSUM:s</a:t>
            </a:r>
            <a:r>
              <a:rPr lang="sv-SE" sz="1400" b="1" i="1" dirty="0" smtClean="0"/>
              <a:t> rekommendation</a:t>
            </a:r>
          </a:p>
          <a:p>
            <a:pPr marL="271463" lvl="1" indent="-177800"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sv-SE" sz="1400" i="1" dirty="0" smtClean="0"/>
              <a:t>En </a:t>
            </a:r>
            <a:r>
              <a:rPr lang="sv-SE" sz="1400" i="1" dirty="0"/>
              <a:t>heltidsanställd barnmorska</a:t>
            </a:r>
          </a:p>
          <a:p>
            <a:pPr marL="271463" lvl="1" indent="-177800">
              <a:buFont typeface="Arial" panose="020B0604020202020204" pitchFamily="34" charset="0"/>
              <a:buChar char="•"/>
            </a:pPr>
            <a:r>
              <a:rPr lang="sv-SE" sz="1400" i="1" dirty="0"/>
              <a:t>En heltidsanställd </a:t>
            </a:r>
            <a:r>
              <a:rPr lang="sv-SE" sz="1400" i="1" dirty="0" smtClean="0"/>
              <a:t>kurator/psykolog</a:t>
            </a:r>
          </a:p>
          <a:p>
            <a:pPr marL="271463" lvl="1" indent="-177800">
              <a:buFont typeface="Arial" panose="020B0604020202020204" pitchFamily="34" charset="0"/>
              <a:buChar char="•"/>
            </a:pPr>
            <a:r>
              <a:rPr lang="sv-SE" sz="1400" i="1" dirty="0" smtClean="0"/>
              <a:t>Tio </a:t>
            </a:r>
            <a:r>
              <a:rPr lang="sv-SE" sz="1400" i="1" dirty="0"/>
              <a:t>timmar läkare/vecka</a:t>
            </a:r>
          </a:p>
          <a:p>
            <a:pPr marL="93663" lvl="1">
              <a:buNone/>
            </a:pPr>
            <a:r>
              <a:rPr lang="sv-SE" sz="1400" i="1" dirty="0"/>
              <a:t>för ett befolkningsunderlag på 3000 ungdomar, vilket är att betrakta som en lägsta nivå</a:t>
            </a:r>
          </a:p>
        </p:txBody>
      </p:sp>
      <p:sp>
        <p:nvSpPr>
          <p:cNvPr id="5" name="Rektangel 4"/>
          <p:cNvSpPr/>
          <p:nvPr/>
        </p:nvSpPr>
        <p:spPr>
          <a:xfrm>
            <a:off x="296333" y="2113468"/>
            <a:ext cx="28194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200" dirty="0" smtClean="0"/>
              <a:t>Bemanning idag</a:t>
            </a:r>
            <a:endParaRPr lang="sv-SE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7,0 barnmorskor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6,3 kuratorer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0,5 läkare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13,9 tjänster totalt</a:t>
            </a:r>
          </a:p>
        </p:txBody>
      </p:sp>
      <p:sp>
        <p:nvSpPr>
          <p:cNvPr id="6" name="Höger 5"/>
          <p:cNvSpPr/>
          <p:nvPr/>
        </p:nvSpPr>
        <p:spPr bwMode="auto">
          <a:xfrm>
            <a:off x="3429000" y="2259000"/>
            <a:ext cx="1896533" cy="724598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200" dirty="0" smtClean="0">
                <a:solidFill>
                  <a:schemeClr val="tx1"/>
                </a:solidFill>
                <a:latin typeface="Arial" charset="0"/>
              </a:rPr>
              <a:t>39 440 ungdomar</a:t>
            </a: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5554134" y="2021134"/>
            <a:ext cx="2819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200" dirty="0" smtClean="0"/>
              <a:t>Bemanning enligt </a:t>
            </a:r>
            <a:r>
              <a:rPr lang="sv-SE" sz="1200" dirty="0" err="1" smtClean="0"/>
              <a:t>FSUM:s</a:t>
            </a:r>
            <a:r>
              <a:rPr lang="sv-SE" sz="1200" dirty="0" smtClean="0"/>
              <a:t> rekommendation</a:t>
            </a:r>
            <a:endParaRPr lang="sv-SE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13,1 </a:t>
            </a:r>
            <a:r>
              <a:rPr lang="sv-SE" sz="1200" dirty="0"/>
              <a:t>barnmorskor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13,1 </a:t>
            </a:r>
            <a:r>
              <a:rPr lang="sv-SE" sz="1200" dirty="0"/>
              <a:t>kuratorer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3,3 </a:t>
            </a:r>
            <a:r>
              <a:rPr lang="sv-SE" sz="1200" dirty="0"/>
              <a:t>läkare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29,6 </a:t>
            </a:r>
            <a:r>
              <a:rPr lang="sv-SE" sz="1200" dirty="0"/>
              <a:t>tjänster totalt</a:t>
            </a:r>
          </a:p>
        </p:txBody>
      </p:sp>
      <p:cxnSp>
        <p:nvCxnSpPr>
          <p:cNvPr id="9" name="Kurva 8"/>
          <p:cNvCxnSpPr>
            <a:stCxn id="5" idx="2"/>
          </p:cNvCxnSpPr>
          <p:nvPr/>
        </p:nvCxnSpPr>
        <p:spPr bwMode="auto">
          <a:xfrm rot="5400000" flipH="1" flipV="1">
            <a:off x="3564121" y="1206849"/>
            <a:ext cx="64194" cy="3780370"/>
          </a:xfrm>
          <a:prstGeom prst="curvedConnector4">
            <a:avLst>
              <a:gd name="adj1" fmla="val -1556325"/>
              <a:gd name="adj2" fmla="val 68645"/>
            </a:avLst>
          </a:prstGeom>
          <a:ln>
            <a:headEnd type="none"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2207685" y="4155526"/>
            <a:ext cx="2777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Dvs en ökning med 15,7 tjänster för att nå upp till </a:t>
            </a:r>
            <a:r>
              <a:rPr lang="sv-SE" sz="1400" dirty="0" err="1" smtClean="0"/>
              <a:t>FSUM:s</a:t>
            </a:r>
            <a:r>
              <a:rPr lang="sv-SE" sz="1400" dirty="0" smtClean="0"/>
              <a:t> rekommendationer för lägsta bemanning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7169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Informationclass xmlns="http://schemas.microsoft.com/sharepoint/v3">Intern alla</NLLInformationclass>
    <AnsvarigQuickpart xmlns="http://schemas.microsoft.com/sharepoint/v3">Anneli Granberg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 xsi:nil="true"/>
    <NLLPublishDateQuickpart xmlns="http://schemas.microsoft.com/sharepoint/v3" xsi:nil="true"/>
    <NLLPublishingstatus xmlns="http://schemas.microsoft.com/sharepoint/v3">Ej Publicerad</NLLPublishingstatus>
    <NLLPublishDate xmlns="http://schemas.microsoft.com/sharepoint/v3" xsi:nil="true"/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Digital Ungdomsmottagning</TermName>
          <TermId xmlns="http://schemas.microsoft.com/office/infopath/2007/PartnerControls">ccecd3d5-f2c1-4dbe-a8d7-909fcfd1a7a9</TermId>
        </TermInfo>
      </Terms>
    </NLLProducerPlaceTaxHTField0>
    <NLLEstablishedByQuickpart xmlns="http://schemas.microsoft.com/sharepoint/v3">Anneli Granberg</NLLEstablishedByQuickpart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Arbetsdokument</TermName>
          <TermId xmlns="http://schemas.microsoft.com/office/infopath/2007/PartnerControls">fe64199a-d700-493b-9984-68df985400d3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0.4</NLLVersion>
    <NLLLockWorkflows xmlns="http://schemas.microsoft.com/sharepoint/v3">false</NLLLockWorkflows>
    <NLLEstablishedBy xmlns="http://schemas.microsoft.com/sharepoint/v3">
      <UserInfo>
        <DisplayName>Anneli Granberg</DisplayName>
        <AccountId>10</AccountId>
        <AccountType/>
      </UserInfo>
    </NLLEstablishedBy>
    <NLLModifiedBy xmlns="http://schemas.microsoft.com/sharepoint/v3">Anneli Granberg</NLLModifiedBy>
    <NLLDocumentIDValue xmlns="http://schemas.microsoft.com/sharepoint/v3">PRegionövergripande utvecklingsprojekt237-318641130-67</NLLDocumentIDValue>
    <TaxKeywordTaxHTField xmlns="d5b009f3-907c-4235-827e-eae1d7507791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POLSAM</TermName>
          <TermId xmlns="http://schemas.microsoft.com/office/infopath/2007/PartnerControls">89213c12-0448-4744-be11-6bc7170f9445</TermId>
        </TermInfo>
      </Terms>
    </TaxKeywordTaxHTField>
    <VISResponsible xmlns="http://schemas.microsoft.com/sharepoint/v3">
      <UserInfo>
        <DisplayName>Anneli Granberg</DisplayName>
        <AccountId>10</AccountId>
        <AccountType/>
      </UserInfo>
    </VISResponsible>
    <VIS_DocumentId xmlns="http://schemas.microsoft.com/sharepoint/v3">
      <Url xsi:nil="true"/>
      <Description xsi:nil="true"/>
    </VIS_DocumentId>
    <TaxCatchAll xmlns="d5b009f3-907c-4235-827e-eae1d7507791">
      <Value>31</Value>
      <Value>30</Value>
      <Value>1</Value>
      <Value>3</Value>
    </TaxCatchAll>
    <Granska_x0020_dokument xmlns="50d9ec01-565c-4730-b2ee-6c3b7a125d24">
      <Url xsi:nil="true"/>
      <Description xsi:nil="true"/>
    </Granska_x0020_dokument>
    <Godk_x00e4_nn_x0020_dokument xmlns="50d9ec01-565c-4730-b2ee-6c3b7a125d24">
      <Url xsi:nil="true"/>
      <Description xsi:nil="true"/>
    </Godk_x00e4_nn_x0020_dokument>
    <Publicera_x0020_dokument xmlns="50d9ec01-565c-4730-b2ee-6c3b7a125d24">
      <Url xsi:nil="true"/>
      <Description xsi:nil="true"/>
    </Publicera_x0020_dokument>
    <DocumentStatus xmlns="http://schemas.microsoft.com/sharepoint/v3">
      <Url xsi:nil="true"/>
      <Description xsi:nil="true"/>
    </DocumentStatus>
    <_dlc_DocId xmlns="d5b009f3-907c-4235-827e-eae1d7507791">PRegionövergripande utvecklingsprojekt237-318641130-67</_dlc_DocId>
    <_dlc_DocIdUrl xmlns="d5b009f3-907c-4235-827e-eae1d7507791">
      <Url>https://samarbeta.nll.se/projekt/digitalungdomsmottagning/_layouts/15/DocIdRedir.aspx?ID=PRegion%c3%b6vergripande+utvecklingsprojekt237-318641130-67</Url>
      <Description>PRegionövergripande utvecklingsprojekt237-318641130-67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rbetsdokument - Word" ma:contentTypeID="0x010100D7963E0E5B7A40E5AEA07389401D709F00FB54EFF0F3EB48149DBBD9563453E19001001C11B563E387DC46AF9758E79F75F09F" ma:contentTypeVersion="5" ma:contentTypeDescription="Skapa ett nytt dokument." ma:contentTypeScope="" ma:versionID="9e51af4abab362f8571762ce090bfe7f">
  <xsd:schema xmlns:xsd="http://www.w3.org/2001/XMLSchema" xmlns:xs="http://www.w3.org/2001/XMLSchema" xmlns:p="http://schemas.microsoft.com/office/2006/metadata/properties" xmlns:ns1="http://schemas.microsoft.com/sharepoint/v3" xmlns:ns2="d5b009f3-907c-4235-827e-eae1d7507791" xmlns:ns3="50d9ec01-565c-4730-b2ee-6c3b7a125d24" targetNamespace="http://schemas.microsoft.com/office/2006/metadata/properties" ma:root="true" ma:fieldsID="63928d68a48a46cebbd5ea5463402be3" ns1:_="" ns2:_="" ns3:_="">
    <xsd:import namespace="http://schemas.microsoft.com/sharepoint/v3"/>
    <xsd:import namespace="d5b009f3-907c-4235-827e-eae1d7507791"/>
    <xsd:import namespace="50d9ec01-565c-4730-b2ee-6c3b7a125d24"/>
    <xsd:element name="properties">
      <xsd:complexType>
        <xsd:sequence>
          <xsd:element name="documentManagement">
            <xsd:complexType>
              <xsd:all>
                <xsd:element ref="ns1:VIS_DocumentId" minOccurs="0"/>
                <xsd:element ref="ns1:NLLStakeholderTaxHTField0" minOccurs="0"/>
                <xsd:element ref="ns1:NLLProducerPlaceTaxHTField0" minOccurs="0"/>
                <xsd:element ref="ns1:NLLPublished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NLLInformationCollectionTaxHTField0" minOccurs="0"/>
                <xsd:element ref="ns1:NLLPublishDate" minOccurs="0"/>
                <xsd:element ref="ns1:NLLPublishDateQuickpart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NLLEstablishedBy"/>
                <xsd:element ref="ns1:NLLEstablishedByQuickpart" minOccurs="0"/>
                <xsd:element ref="ns1:VersionComment" minOccurs="0"/>
                <xsd:element ref="ns1:NLLLockWorkflows" minOccurs="0"/>
                <xsd:element ref="ns2:TaxCatchAll" minOccurs="0"/>
                <xsd:element ref="ns3:Publicera_x0020_dokument" minOccurs="0"/>
                <xsd:element ref="ns3:Granska_x0020_dokument" minOccurs="0"/>
                <xsd:element ref="ns3:Godk_x00e4_nn_x0020_dokument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9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0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11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ed" ma:index="13" nillable="true" ma:displayName="Publicerad" ma:hidden="true" ma:internalName="NLLPublished">
      <xsd:simpleType>
        <xsd:restriction base="dms:Text"/>
      </xsd:simple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4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7b56fc22-23b2-4e44-916d-43672728180f" ma:open="false" ma:isKeyword="false">
      <xsd:complexType>
        <xsd:sequence>
          <xsd:element ref="pc:Terms" minOccurs="0" maxOccurs="1"/>
        </xsd:sequence>
      </xsd:complexType>
    </xsd:element>
    <xsd:element name="NLLInformationCollectionTaxHTField0" ma:index="26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Date" ma:index="28" nillable="true" ma:displayName="Publiceringsdatum" ma:format="DateOnly" ma:hidden="true" ma:internalName="NLLPublishDate">
      <xsd:simpleType>
        <xsd:restriction base="dms:DateTime"/>
      </xsd:simpleType>
    </xsd:element>
    <xsd:element name="NLLPublishDateQuickpart" ma:index="29" nillable="true" ma:displayName="Publiceringsdatum Quickpart" ma:hidden="true" ma:internalName="NLLPublishDateQuickpart">
      <xsd:simpleType>
        <xsd:restriction base="dms:Text"/>
      </xsd:simpleType>
    </xsd:element>
    <xsd:element name="AnsvarigQuickpart" ma:index="30" nillable="true" ma:displayName="AnsvarigQuickpart" ma:hidden="true" ma:internalName="AnsvarigQuickpart">
      <xsd:simpleType>
        <xsd:restriction base="dms:Text"/>
      </xsd:simpleType>
    </xsd:element>
    <xsd:element name="NLLVersion" ma:index="31" nillable="true" ma:displayName="Version" ma:hidden="true" ma:internalName="NLLVersion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EstablishedBy" ma:index="34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5" nillable="true" ma:displayName="Upprättad av Quickpart" ma:hidden="true" ma:internalName="NLLEstablishedByQuickpart">
      <xsd:simpleType>
        <xsd:restriction base="dms:Text"/>
      </xsd:simpleType>
    </xsd:element>
    <xsd:element name="VersionComment" ma:index="36" nillable="true" ma:displayName="Versionskommentar" ma:hidden="true" ma:internalName="VersionComment" ma:readOnly="false">
      <xsd:simpleType>
        <xsd:restriction base="dms:Text"/>
      </xsd:simpleType>
    </xsd:element>
    <xsd:element name="NLLLockWorkflows" ma:index="37" nillable="true" ma:displayName="ArbetsflödeKörs" ma:default="0" ma:hidden="true" ma:internalName="NLLLockWorkflows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009f3-907c-4235-827e-eae1d750779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38" nillable="true" ma:displayName="Taxonomy Catch All Column" ma:hidden="true" ma:list="{42c3464a-c264-4db8-99d4-79ddf4d1ad93}" ma:internalName="TaxCatchAll" ma:showField="CatchAllData" ma:web="d5b009f3-907c-4235-827e-eae1d75077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42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3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9ec01-565c-4730-b2ee-6c3b7a125d24" elementFormDefault="qualified">
    <xsd:import namespace="http://schemas.microsoft.com/office/2006/documentManagement/types"/>
    <xsd:import namespace="http://schemas.microsoft.com/office/infopath/2007/PartnerControls"/>
    <xsd:element name="Publicera_x0020_dokument" ma:index="39" nillable="true" ma:displayName="Publicera dokument" ma:internalName="Publicera_x0020_dok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ranska_x0020_dokument" ma:index="40" nillable="true" ma:displayName="Granska dokument" ma:internalName="Granska_x0020_dok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odk_x00e4_nn_x0020_dokument" ma:index="41" nillable="true" ma:displayName="Godkänn dokument" ma:internalName="Godk_x00e4_nn_x0020_dok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02CBA54-0CCA-4C6F-8B18-BB7DF4D4D382}">
  <ds:schemaRefs>
    <ds:schemaRef ds:uri="d5b009f3-907c-4235-827e-eae1d750779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schemas.microsoft.com/office/infopath/2007/PartnerControls"/>
    <ds:schemaRef ds:uri="50d9ec01-565c-4730-b2ee-6c3b7a125d2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574EB8-3B6D-4494-BA7E-F54C951CE0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9DDEC3-56CB-4243-A58F-A45CC894A6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b009f3-907c-4235-827e-eae1d7507791"/>
    <ds:schemaRef ds:uri="50d9ec01-565c-4730-b2ee-6c3b7a125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59728D7-DC5A-4C3F-86B2-ADA7DAEC7FD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1845</Words>
  <Application>Microsoft Office PowerPoint</Application>
  <PresentationFormat>Bildspel på skärmen (16:9)</PresentationFormat>
  <Paragraphs>587</Paragraphs>
  <Slides>17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Region Norrbotten_vit</vt:lpstr>
      <vt:lpstr>Digital Ungdomsmottagning</vt:lpstr>
      <vt:lpstr>Bakgrund</vt:lpstr>
      <vt:lpstr>Mål och behov</vt:lpstr>
      <vt:lpstr>Förstudiens omfattning</vt:lpstr>
      <vt:lpstr>Organisation idag</vt:lpstr>
      <vt:lpstr>Digital Ungdomsmottagning</vt:lpstr>
      <vt:lpstr>Organisation, styrning och huvudmannaskap</vt:lpstr>
      <vt:lpstr>Bemanning</vt:lpstr>
      <vt:lpstr>I förhållande till FSUM:s rekommendationer 12-25 år</vt:lpstr>
      <vt:lpstr>I förhållande till FSUM:s rekommendationer vid ändrat ålderspann 13-22 år</vt:lpstr>
      <vt:lpstr>Antal unga och unga vuxna i olika åldersspann</vt:lpstr>
      <vt:lpstr>Besök som kan hanteras digitalt</vt:lpstr>
      <vt:lpstr>Kön</vt:lpstr>
      <vt:lpstr>Besök MVC/BVC av ungdomsmottagningens målgrupp</vt:lpstr>
      <vt:lpstr>Psykisk ohälsa-satsning: Beslutad utökning av bemanning 2016</vt:lpstr>
      <vt:lpstr>Psykisk ohälsa-satsning: Verkligt utfall</vt:lpstr>
      <vt:lpstr>Kvar att hantera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ungdomsmottagning Polsam</dc:title>
  <dc:creator/>
  <cp:keywords>POLSAM</cp:keywords>
  <cp:lastModifiedBy>Anneli Granberg</cp:lastModifiedBy>
  <cp:revision>22</cp:revision>
  <cp:lastPrinted>2015-10-01T11:12:07Z</cp:lastPrinted>
  <dcterms:created xsi:type="dcterms:W3CDTF">2017-03-16T14:21:56Z</dcterms:created>
  <dcterms:modified xsi:type="dcterms:W3CDTF">2019-12-18T14:14:02Z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31;#POLSAM|89213c12-0448-4744-be11-6bc7170f9445</vt:lpwstr>
  </property>
  <property fmtid="{D5CDD505-2E9C-101B-9397-08002B2CF9AE}" pid="3" name="NLLProducerPlace">
    <vt:lpwstr>1;#Digital Ungdomsmottagning|ccecd3d5-f2c1-4dbe-a8d7-909fcfd1a7a9</vt:lpwstr>
  </property>
  <property fmtid="{D5CDD505-2E9C-101B-9397-08002B2CF9AE}" pid="4" name="CareActionCodeSurgical">
    <vt:lpwstr/>
  </property>
  <property fmtid="{D5CDD505-2E9C-101B-9397-08002B2CF9AE}" pid="5" name="NLLStakeholder">
    <vt:lpwstr>30;#Region Norrbotten|2ac66d7d-7456-4491-b0c4-3e1d538f92db</vt:lpwstr>
  </property>
  <property fmtid="{D5CDD505-2E9C-101B-9397-08002B2CF9AE}" pid="6" name="NLLInformationCollection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0x010100D7963E0E5B7A40E5AEA07389401D709F00FB54EFF0F3EB48149DBBD9563453E19001001C11B563E387DC46AF9758E79F75F09F</vt:lpwstr>
  </property>
  <property fmtid="{D5CDD505-2E9C-101B-9397-08002B2CF9AE}" pid="10" name="SpecialtyTaxHTField0">
    <vt:lpwstr/>
  </property>
  <property fmtid="{D5CDD505-2E9C-101B-9397-08002B2CF9AE}" pid="11" name="CareActionCodeNonSurgical">
    <vt:lpwstr/>
  </property>
  <property fmtid="{D5CDD505-2E9C-101B-9397-08002B2CF9AE}" pid="12" name="NLLMtptCode">
    <vt:lpwstr/>
  </property>
  <property fmtid="{D5CDD505-2E9C-101B-9397-08002B2CF9AE}" pid="13" name="Specialty">
    <vt:lpwstr/>
  </property>
  <property fmtid="{D5CDD505-2E9C-101B-9397-08002B2CF9AE}" pid="14" name="ICD10Code">
    <vt:lpwstr/>
  </property>
  <property fmtid="{D5CDD505-2E9C-101B-9397-08002B2CF9AE}" pid="15" name="AnalysisNameTaxHTField0">
    <vt:lpwstr/>
  </property>
  <property fmtid="{D5CDD505-2E9C-101B-9397-08002B2CF9AE}" pid="16" name="NLLMeetingTypeTaxHTField0">
    <vt:lpwstr/>
  </property>
  <property fmtid="{D5CDD505-2E9C-101B-9397-08002B2CF9AE}" pid="17" name="CareActionCodeSurgicalTaxHTField0">
    <vt:lpwstr/>
  </property>
  <property fmtid="{D5CDD505-2E9C-101B-9397-08002B2CF9AE}" pid="18" name="PharmaceuticalCodeTaxHTField0">
    <vt:lpwstr/>
  </property>
  <property fmtid="{D5CDD505-2E9C-101B-9397-08002B2CF9AE}" pid="19" name="NLLTargetGroup">
    <vt:lpwstr/>
  </property>
  <property fmtid="{D5CDD505-2E9C-101B-9397-08002B2CF9AE}" pid="20" name="NLLDecisionLevelManagedTaxHTField0">
    <vt:lpwstr/>
  </property>
  <property fmtid="{D5CDD505-2E9C-101B-9397-08002B2CF9AE}" pid="21" name="CompulsoryAction">
    <vt:lpwstr/>
  </property>
  <property fmtid="{D5CDD505-2E9C-101B-9397-08002B2CF9AE}" pid="22" name="ICD10CodeTaxHTField0">
    <vt:lpwstr/>
  </property>
  <property fmtid="{D5CDD505-2E9C-101B-9397-08002B2CF9AE}" pid="23" name="NLLDecisionLevelManaged">
    <vt:lpwstr/>
  </property>
  <property fmtid="{D5CDD505-2E9C-101B-9397-08002B2CF9AE}" pid="24" name="NLLFactOwner">
    <vt:lpwstr>, </vt:lpwstr>
  </property>
  <property fmtid="{D5CDD505-2E9C-101B-9397-08002B2CF9AE}" pid="25" name="prdProcess">
    <vt:lpwstr/>
  </property>
  <property fmtid="{D5CDD505-2E9C-101B-9397-08002B2CF9AE}" pid="26" name="RadiologicalCode">
    <vt:lpwstr/>
  </property>
  <property fmtid="{D5CDD505-2E9C-101B-9397-08002B2CF9AE}" pid="27" name="TLVCodeAction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3;#Arbetsdokument|fe64199a-d700-493b-9984-68df985400d3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CompulsoryActionTaxHTField0">
    <vt:lpwstr/>
  </property>
  <property fmtid="{D5CDD505-2E9C-101B-9397-08002B2CF9AE}" pid="42" name="NLLMeetingType">
    <vt:lpwstr/>
  </property>
  <property fmtid="{D5CDD505-2E9C-101B-9397-08002B2CF9AE}" pid="43" name="NLLApprovedByQuickPart">
    <vt:lpwstr/>
  </property>
  <property fmtid="{D5CDD505-2E9C-101B-9397-08002B2CF9AE}" pid="44" name="NLLProjectDescription">
    <vt:lpwstr/>
  </property>
  <property fmtid="{D5CDD505-2E9C-101B-9397-08002B2CF9AE}" pid="45" name="NPUCode">
    <vt:lpwstr/>
  </property>
  <property fmtid="{D5CDD505-2E9C-101B-9397-08002B2CF9AE}" pid="46" name="NLLClosureDate">
    <vt:lpwstr/>
  </property>
  <property fmtid="{D5CDD505-2E9C-101B-9397-08002B2CF9AE}" pid="47" name="NLLProducerplaceID">
    <vt:lpwstr/>
  </property>
  <property fmtid="{D5CDD505-2E9C-101B-9397-08002B2CF9AE}" pid="48" name="NLLPublishedTemplate">
    <vt:lpwstr/>
  </property>
  <property fmtid="{D5CDD505-2E9C-101B-9397-08002B2CF9AE}" pid="49" name="NLLWFComment">
    <vt:lpwstr/>
  </property>
  <property fmtid="{D5CDD505-2E9C-101B-9397-08002B2CF9AE}" pid="50" name="NLLPTCName">
    <vt:lpwstr/>
  </property>
  <property fmtid="{D5CDD505-2E9C-101B-9397-08002B2CF9AE}" pid="51" name="NLLProjectUrl">
    <vt:lpwstr/>
  </property>
  <property fmtid="{D5CDD505-2E9C-101B-9397-08002B2CF9AE}" pid="52" name="NLLSteeringGroup">
    <vt:lpwstr/>
  </property>
  <property fmtid="{D5CDD505-2E9C-101B-9397-08002B2CF9AE}" pid="53" name="NLLTemplateStatus">
    <vt:lpwstr/>
  </property>
  <property fmtid="{D5CDD505-2E9C-101B-9397-08002B2CF9AE}" pid="54" name="NLLProjectLeader">
    <vt:lpwstr/>
  </property>
  <property fmtid="{D5CDD505-2E9C-101B-9397-08002B2CF9AE}" pid="55" name="NLLPTCProcessLeader">
    <vt:lpwstr/>
  </property>
  <property fmtid="{D5CDD505-2E9C-101B-9397-08002B2CF9AE}" pid="56" name="NLLDefaultTemplate">
    <vt:lpwstr/>
  </property>
  <property fmtid="{D5CDD505-2E9C-101B-9397-08002B2CF9AE}" pid="57" name="NLLApprovedBy">
    <vt:lpwstr/>
  </property>
  <property fmtid="{D5CDD505-2E9C-101B-9397-08002B2CF9AE}" pid="58" name="NLLProjectVisitor">
    <vt:lpwstr/>
  </property>
  <property fmtid="{D5CDD505-2E9C-101B-9397-08002B2CF9AE}" pid="59" name="NLLProjectDivisionTaxHTField0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6" name="NLLPTCVISEditor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ProjectDivision">
    <vt:lpwstr/>
  </property>
  <property fmtid="{D5CDD505-2E9C-101B-9397-08002B2CF9AE}" pid="72" name="NLLLatestProjectTrackingDate">
    <vt:lpwstr/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ProjectStatus">
    <vt:lpwstr/>
  </property>
  <property fmtid="{D5CDD505-2E9C-101B-9397-08002B2CF9AE}" pid="80" name="_dlc_DocIdItemGuid">
    <vt:lpwstr>b3da9613-af14-4dd4-93ae-6264b30b8b61</vt:lpwstr>
  </property>
</Properties>
</file>