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 id="2147483657" r:id="rId6"/>
  </p:sldMasterIdLst>
  <p:notesMasterIdLst>
    <p:notesMasterId r:id="rId15"/>
  </p:notesMasterIdLst>
  <p:handoutMasterIdLst>
    <p:handoutMasterId r:id="rId16"/>
  </p:handoutMasterIdLst>
  <p:sldIdLst>
    <p:sldId id="1792" r:id="rId7"/>
    <p:sldId id="1781" r:id="rId8"/>
    <p:sldId id="1800" r:id="rId9"/>
    <p:sldId id="1793" r:id="rId10"/>
    <p:sldId id="1794" r:id="rId11"/>
    <p:sldId id="1795" r:id="rId12"/>
    <p:sldId id="1798" r:id="rId13"/>
    <p:sldId id="1799" r:id="rId14"/>
  </p:sldIdLst>
  <p:sldSz cx="12192000" cy="6858000"/>
  <p:notesSz cx="666908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7A9D"/>
    <a:srgbClr val="00799E"/>
    <a:srgbClr val="600000"/>
    <a:srgbClr val="B6DF89"/>
    <a:srgbClr val="66A23E"/>
    <a:srgbClr val="7AA4EE"/>
    <a:srgbClr val="006287"/>
    <a:srgbClr val="9DADC4"/>
    <a:srgbClr val="5AB4D4"/>
    <a:srgbClr val="FFF7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just format 1 - Dekorfärg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8" autoAdjust="0"/>
    <p:restoredTop sz="96182" autoAdjust="0"/>
  </p:normalViewPr>
  <p:slideViewPr>
    <p:cSldViewPr snapToGrid="0">
      <p:cViewPr varScale="1">
        <p:scale>
          <a:sx n="108" d="100"/>
          <a:sy n="108" d="100"/>
        </p:scale>
        <p:origin x="408" y="78"/>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2877" y="3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xmlns="" id="{7B188A8D-1A16-4E55-BC8F-9A0139E1FA2A}"/>
              </a:ext>
            </a:extLst>
          </p:cNvPr>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xmlns="" id="{20B213BF-F8B0-4A5D-BFD7-80CA1583EF9B}"/>
              </a:ext>
            </a:extLst>
          </p:cNvPr>
          <p:cNvSpPr>
            <a:spLocks noGrp="1"/>
          </p:cNvSpPr>
          <p:nvPr>
            <p:ph type="dt" sz="quarter" idx="1"/>
          </p:nvPr>
        </p:nvSpPr>
        <p:spPr>
          <a:xfrm>
            <a:off x="3776866" y="0"/>
            <a:ext cx="2890665" cy="498008"/>
          </a:xfrm>
          <a:prstGeom prst="rect">
            <a:avLst/>
          </a:prstGeom>
        </p:spPr>
        <p:txBody>
          <a:bodyPr vert="horz" lIns="91440" tIns="45720" rIns="91440" bIns="45720" rtlCol="0"/>
          <a:lstStyle>
            <a:lvl1pPr algn="r">
              <a:defRPr sz="1200"/>
            </a:lvl1pPr>
          </a:lstStyle>
          <a:p>
            <a:fld id="{31C24A9C-35B5-419C-85ED-AB0BFFA7EE41}" type="datetimeFigureOut">
              <a:rPr lang="sv-SE" smtClean="0"/>
              <a:t>2020-05-29</a:t>
            </a:fld>
            <a:endParaRPr lang="sv-SE"/>
          </a:p>
        </p:txBody>
      </p:sp>
      <p:sp>
        <p:nvSpPr>
          <p:cNvPr id="4" name="Platshållare för sidfot 3">
            <a:extLst>
              <a:ext uri="{FF2B5EF4-FFF2-40B4-BE49-F238E27FC236}">
                <a16:creationId xmlns:a16="http://schemas.microsoft.com/office/drawing/2014/main" xmlns="" id="{93641D68-0DDC-4658-ACB5-9EDD5790DD25}"/>
              </a:ext>
            </a:extLst>
          </p:cNvPr>
          <p:cNvSpPr>
            <a:spLocks noGrp="1"/>
          </p:cNvSpPr>
          <p:nvPr>
            <p:ph type="ftr" sz="quarter" idx="2"/>
          </p:nvPr>
        </p:nvSpPr>
        <p:spPr>
          <a:xfrm>
            <a:off x="0" y="9428630"/>
            <a:ext cx="2890665" cy="49800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xmlns="" id="{B5BDDEF9-747E-4A86-BF4E-12504364506F}"/>
              </a:ext>
            </a:extLst>
          </p:cNvPr>
          <p:cNvSpPr>
            <a:spLocks noGrp="1"/>
          </p:cNvSpPr>
          <p:nvPr>
            <p:ph type="sldNum" sz="quarter" idx="3"/>
          </p:nvPr>
        </p:nvSpPr>
        <p:spPr>
          <a:xfrm>
            <a:off x="3776866" y="9428630"/>
            <a:ext cx="2890665" cy="498008"/>
          </a:xfrm>
          <a:prstGeom prst="rect">
            <a:avLst/>
          </a:prstGeom>
        </p:spPr>
        <p:txBody>
          <a:bodyPr vert="horz" lIns="91440" tIns="45720" rIns="91440" bIns="45720" rtlCol="0" anchor="b"/>
          <a:lstStyle>
            <a:lvl1pPr algn="r">
              <a:defRPr sz="1200"/>
            </a:lvl1pPr>
          </a:lstStyle>
          <a:p>
            <a:fld id="{9A8F259E-D74E-4509-BB88-1A79F5367018}" type="slidenum">
              <a:rPr lang="sv-SE" smtClean="0"/>
              <a:t>‹#›</a:t>
            </a:fld>
            <a:endParaRPr lang="sv-SE"/>
          </a:p>
        </p:txBody>
      </p:sp>
    </p:spTree>
    <p:extLst>
      <p:ext uri="{BB962C8B-B14F-4D97-AF65-F5344CB8AC3E}">
        <p14:creationId xmlns:p14="http://schemas.microsoft.com/office/powerpoint/2010/main" val="67265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2F5A66B7-C94D-4A73-81E6-6B578DD54499}" type="datetimeFigureOut">
              <a:rPr lang="sv-SE" smtClean="0"/>
              <a:t>2020-05-29</a:t>
            </a:fld>
            <a:endParaRPr lang="sv-SE" dirty="0"/>
          </a:p>
        </p:txBody>
      </p:sp>
      <p:sp>
        <p:nvSpPr>
          <p:cNvPr id="4" name="Platshållare för bildobjekt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FC04D0A-B1B5-4FB3-B75E-32F288C4250A}" type="slidenum">
              <a:rPr lang="sv-SE" smtClean="0"/>
              <a:t>‹#›</a:t>
            </a:fld>
            <a:endParaRPr lang="sv-SE" dirty="0"/>
          </a:p>
        </p:txBody>
      </p:sp>
    </p:spTree>
    <p:extLst>
      <p:ext uri="{BB962C8B-B14F-4D97-AF65-F5344CB8AC3E}">
        <p14:creationId xmlns:p14="http://schemas.microsoft.com/office/powerpoint/2010/main" val="153573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Rubrik 1"/>
          <p:cNvSpPr>
            <a:spLocks noGrp="1"/>
          </p:cNvSpPr>
          <p:nvPr>
            <p:ph type="title"/>
          </p:nvPr>
        </p:nvSpPr>
        <p:spPr>
          <a:xfrm>
            <a:off x="1431758" y="550718"/>
            <a:ext cx="10169891" cy="1628343"/>
          </a:xfrm>
        </p:spPr>
        <p:txBody>
          <a:bodyPr anchor="b" anchorCtr="0"/>
          <a:lstStyle/>
          <a:p>
            <a:r>
              <a:rPr lang="sv-SE"/>
              <a:t>Klicka här för att ändra format</a:t>
            </a:r>
            <a:endParaRPr lang="sv-SE" dirty="0"/>
          </a:p>
        </p:txBody>
      </p:sp>
      <p:sp>
        <p:nvSpPr>
          <p:cNvPr id="3" name="Platshållare för text 3"/>
          <p:cNvSpPr>
            <a:spLocks noGrp="1"/>
          </p:cNvSpPr>
          <p:nvPr>
            <p:ph type="body" sz="quarter" idx="11"/>
          </p:nvPr>
        </p:nvSpPr>
        <p:spPr>
          <a:xfrm>
            <a:off x="1431759" y="2441864"/>
            <a:ext cx="8792896" cy="4021280"/>
          </a:xfrm>
        </p:spPr>
        <p:txBody>
          <a:bodyPr lIns="216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9919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ld + Text">
    <p:spTree>
      <p:nvGrpSpPr>
        <p:cNvPr id="1" name=""/>
        <p:cNvGrpSpPr/>
        <p:nvPr/>
      </p:nvGrpSpPr>
      <p:grpSpPr>
        <a:xfrm>
          <a:off x="0" y="0"/>
          <a:ext cx="0" cy="0"/>
          <a:chOff x="0" y="0"/>
          <a:chExt cx="0" cy="0"/>
        </a:xfrm>
      </p:grpSpPr>
      <p:sp>
        <p:nvSpPr>
          <p:cNvPr id="8" name="Platshållare för bild 7"/>
          <p:cNvSpPr>
            <a:spLocks noGrp="1"/>
          </p:cNvSpPr>
          <p:nvPr>
            <p:ph type="pic" sz="quarter" idx="10" hasCustomPrompt="1"/>
          </p:nvPr>
        </p:nvSpPr>
        <p:spPr>
          <a:xfrm>
            <a:off x="727364" y="0"/>
            <a:ext cx="4769427" cy="6858000"/>
          </a:xfrm>
          <a:solidFill>
            <a:schemeClr val="bg1">
              <a:lumMod val="85000"/>
              <a:alpha val="50000"/>
            </a:schemeClr>
          </a:solidFill>
        </p:spPr>
        <p:txBody>
          <a:bodyPr/>
          <a:lstStyle>
            <a:lvl1pPr>
              <a:defRPr cap="small" baseline="0"/>
            </a:lvl1pPr>
          </a:lstStyle>
          <a:p>
            <a:r>
              <a:rPr lang="sv-SE" dirty="0"/>
              <a:t>bildyta</a:t>
            </a:r>
          </a:p>
        </p:txBody>
      </p:sp>
      <p:sp>
        <p:nvSpPr>
          <p:cNvPr id="2" name="Rubrik 1"/>
          <p:cNvSpPr>
            <a:spLocks noGrp="1"/>
          </p:cNvSpPr>
          <p:nvPr>
            <p:ph type="title"/>
          </p:nvPr>
        </p:nvSpPr>
        <p:spPr>
          <a:xfrm>
            <a:off x="6057900" y="448251"/>
            <a:ext cx="5579918" cy="1325563"/>
          </a:xfrm>
        </p:spPr>
        <p:txBody>
          <a:bodyPr/>
          <a:lstStyle>
            <a:lvl1pPr>
              <a:lnSpc>
                <a:spcPct val="100000"/>
              </a:lnSpc>
              <a:defRPr sz="4200" baseline="0"/>
            </a:lvl1pPr>
          </a:lstStyle>
          <a:p>
            <a:r>
              <a:rPr lang="sv-SE"/>
              <a:t>Klicka här för att ändra format</a:t>
            </a:r>
            <a:endParaRPr lang="sv-SE" dirty="0"/>
          </a:p>
        </p:txBody>
      </p:sp>
    </p:spTree>
    <p:extLst>
      <p:ext uri="{BB962C8B-B14F-4D97-AF65-F5344CB8AC3E}">
        <p14:creationId xmlns:p14="http://schemas.microsoft.com/office/powerpoint/2010/main" val="229651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 Svart">
    <p:spTree>
      <p:nvGrpSpPr>
        <p:cNvPr id="1" name=""/>
        <p:cNvGrpSpPr/>
        <p:nvPr/>
      </p:nvGrpSpPr>
      <p:grpSpPr>
        <a:xfrm>
          <a:off x="0" y="0"/>
          <a:ext cx="0" cy="0"/>
          <a:chOff x="0" y="0"/>
          <a:chExt cx="0" cy="0"/>
        </a:xfrm>
      </p:grpSpPr>
      <p:sp>
        <p:nvSpPr>
          <p:cNvPr id="10" name="Platshållare för bild 9"/>
          <p:cNvSpPr>
            <a:spLocks noGrp="1"/>
          </p:cNvSpPr>
          <p:nvPr>
            <p:ph type="pic" sz="quarter" idx="11"/>
          </p:nvPr>
        </p:nvSpPr>
        <p:spPr>
          <a:xfrm>
            <a:off x="727075" y="0"/>
            <a:ext cx="11464925" cy="6858000"/>
          </a:xfrm>
          <a:prstGeom prst="rect">
            <a:avLst/>
          </a:prstGeom>
        </p:spPr>
        <p:txBody>
          <a:bodyPr/>
          <a:lstStyle/>
          <a:p>
            <a:endParaRPr lang="sv-SE" dirty="0"/>
          </a:p>
        </p:txBody>
      </p:sp>
      <p:sp>
        <p:nvSpPr>
          <p:cNvPr id="2" name="Rubrik 1"/>
          <p:cNvSpPr>
            <a:spLocks noGrp="1"/>
          </p:cNvSpPr>
          <p:nvPr>
            <p:ph type="title"/>
          </p:nvPr>
        </p:nvSpPr>
        <p:spPr>
          <a:xfrm>
            <a:off x="1487176" y="1482432"/>
            <a:ext cx="9915115" cy="1738750"/>
          </a:xfrm>
        </p:spPr>
        <p:txBody>
          <a:bodyPr/>
          <a:lstStyle>
            <a:lvl1pPr>
              <a:lnSpc>
                <a:spcPct val="100000"/>
              </a:lnSpc>
              <a:defRPr sz="5400" cap="all" baseline="0"/>
            </a:lvl1pPr>
          </a:lstStyle>
          <a:p>
            <a:r>
              <a:rPr lang="sv-SE" dirty="0"/>
              <a:t>Klicka här för att ändra format</a:t>
            </a:r>
          </a:p>
        </p:txBody>
      </p:sp>
      <p:sp>
        <p:nvSpPr>
          <p:cNvPr id="8" name="Platshållare för text 7"/>
          <p:cNvSpPr>
            <a:spLocks noGrp="1"/>
          </p:cNvSpPr>
          <p:nvPr>
            <p:ph type="body" sz="quarter" idx="10" hasCustomPrompt="1"/>
          </p:nvPr>
        </p:nvSpPr>
        <p:spPr>
          <a:xfrm>
            <a:off x="1487488" y="1028697"/>
            <a:ext cx="9915525" cy="331541"/>
          </a:xfrm>
          <a:prstGeom prst="rect">
            <a:avLst/>
          </a:prstGeom>
        </p:spPr>
        <p:txBody>
          <a:bodyPr anchor="b" anchorCtr="0"/>
          <a:lstStyle>
            <a:lvl1pPr marL="0" indent="0">
              <a:buNone/>
              <a:defRPr sz="2000" b="1" cap="small" baseline="0">
                <a:latin typeface="Arial" panose="020B0604020202020204" pitchFamily="34" charset="0"/>
                <a:cs typeface="Arial" panose="020B0604020202020204" pitchFamily="34" charset="0"/>
              </a:defRPr>
            </a:lvl1pPr>
          </a:lstStyle>
          <a:p>
            <a:pPr lvl="0"/>
            <a:r>
              <a:rPr lang="sv-SE" dirty="0"/>
              <a:t>datum</a:t>
            </a:r>
          </a:p>
        </p:txBody>
      </p:sp>
    </p:spTree>
    <p:extLst>
      <p:ext uri="{BB962C8B-B14F-4D97-AF65-F5344CB8AC3E}">
        <p14:creationId xmlns:p14="http://schemas.microsoft.com/office/powerpoint/2010/main" val="108875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 Vit text">
    <p:spTree>
      <p:nvGrpSpPr>
        <p:cNvPr id="1" name=""/>
        <p:cNvGrpSpPr/>
        <p:nvPr/>
      </p:nvGrpSpPr>
      <p:grpSpPr>
        <a:xfrm>
          <a:off x="0" y="0"/>
          <a:ext cx="0" cy="0"/>
          <a:chOff x="0" y="0"/>
          <a:chExt cx="0" cy="0"/>
        </a:xfrm>
      </p:grpSpPr>
      <p:sp>
        <p:nvSpPr>
          <p:cNvPr id="10" name="Platshållare för bild 9"/>
          <p:cNvSpPr>
            <a:spLocks noGrp="1"/>
          </p:cNvSpPr>
          <p:nvPr>
            <p:ph type="pic" sz="quarter" idx="11"/>
          </p:nvPr>
        </p:nvSpPr>
        <p:spPr>
          <a:xfrm>
            <a:off x="727075" y="0"/>
            <a:ext cx="11464925" cy="6858000"/>
          </a:xfrm>
          <a:prstGeom prst="rect">
            <a:avLst/>
          </a:prstGeom>
        </p:spPr>
        <p:txBody>
          <a:bodyPr/>
          <a:lstStyle/>
          <a:p>
            <a:endParaRPr lang="sv-SE" dirty="0"/>
          </a:p>
        </p:txBody>
      </p:sp>
      <p:sp>
        <p:nvSpPr>
          <p:cNvPr id="2" name="Rubrik 1"/>
          <p:cNvSpPr>
            <a:spLocks noGrp="1"/>
          </p:cNvSpPr>
          <p:nvPr>
            <p:ph type="title"/>
          </p:nvPr>
        </p:nvSpPr>
        <p:spPr>
          <a:xfrm>
            <a:off x="1487176" y="1482432"/>
            <a:ext cx="9915115" cy="1738750"/>
          </a:xfrm>
        </p:spPr>
        <p:txBody>
          <a:bodyPr/>
          <a:lstStyle>
            <a:lvl1pPr>
              <a:defRPr cap="all" baseline="0">
                <a:solidFill>
                  <a:schemeClr val="bg1"/>
                </a:solidFill>
              </a:defRPr>
            </a:lvl1pPr>
          </a:lstStyle>
          <a:p>
            <a:r>
              <a:rPr lang="sv-SE" dirty="0"/>
              <a:t>Klicka här för att ändra format</a:t>
            </a:r>
          </a:p>
        </p:txBody>
      </p:sp>
      <p:sp>
        <p:nvSpPr>
          <p:cNvPr id="8" name="Platshållare för text 7"/>
          <p:cNvSpPr>
            <a:spLocks noGrp="1"/>
          </p:cNvSpPr>
          <p:nvPr>
            <p:ph type="body" sz="quarter" idx="10" hasCustomPrompt="1"/>
          </p:nvPr>
        </p:nvSpPr>
        <p:spPr>
          <a:xfrm>
            <a:off x="1487488" y="1018306"/>
            <a:ext cx="9915525" cy="331541"/>
          </a:xfrm>
          <a:prstGeom prst="rect">
            <a:avLst/>
          </a:prstGeom>
        </p:spPr>
        <p:txBody>
          <a:bodyPr anchor="b" anchorCtr="0"/>
          <a:lstStyle>
            <a:lvl1pPr marL="0" indent="0">
              <a:buNone/>
              <a:defRPr sz="2000" b="1" cap="small" baseline="0">
                <a:solidFill>
                  <a:schemeClr val="bg1"/>
                </a:solidFill>
                <a:latin typeface="Arial" panose="020B0604020202020204" pitchFamily="34" charset="0"/>
                <a:cs typeface="Arial" panose="020B0604020202020204" pitchFamily="34" charset="0"/>
              </a:defRPr>
            </a:lvl1pPr>
          </a:lstStyle>
          <a:p>
            <a:pPr lvl="0"/>
            <a:r>
              <a:rPr lang="sv-SE" dirty="0"/>
              <a:t>datum</a:t>
            </a:r>
          </a:p>
        </p:txBody>
      </p:sp>
    </p:spTree>
    <p:extLst>
      <p:ext uri="{BB962C8B-B14F-4D97-AF65-F5344CB8AC3E}">
        <p14:creationId xmlns:p14="http://schemas.microsoft.com/office/powerpoint/2010/main" val="402764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 Svart">
    <p:spTree>
      <p:nvGrpSpPr>
        <p:cNvPr id="1" name=""/>
        <p:cNvGrpSpPr/>
        <p:nvPr/>
      </p:nvGrpSpPr>
      <p:grpSpPr>
        <a:xfrm>
          <a:off x="0" y="0"/>
          <a:ext cx="0" cy="0"/>
          <a:chOff x="0" y="0"/>
          <a:chExt cx="0" cy="0"/>
        </a:xfrm>
      </p:grpSpPr>
      <p:sp>
        <p:nvSpPr>
          <p:cNvPr id="10" name="Platshållare för bild 9"/>
          <p:cNvSpPr>
            <a:spLocks noGrp="1"/>
          </p:cNvSpPr>
          <p:nvPr>
            <p:ph type="pic" sz="quarter" idx="11"/>
          </p:nvPr>
        </p:nvSpPr>
        <p:spPr>
          <a:xfrm>
            <a:off x="727075" y="0"/>
            <a:ext cx="11464925" cy="6858000"/>
          </a:xfrm>
          <a:prstGeom prst="rect">
            <a:avLst/>
          </a:prstGeom>
        </p:spPr>
        <p:txBody>
          <a:bodyPr/>
          <a:lstStyle/>
          <a:p>
            <a:endParaRPr lang="sv-SE" dirty="0"/>
          </a:p>
        </p:txBody>
      </p:sp>
      <p:sp>
        <p:nvSpPr>
          <p:cNvPr id="2" name="Rubrik 1"/>
          <p:cNvSpPr>
            <a:spLocks noGrp="1"/>
          </p:cNvSpPr>
          <p:nvPr>
            <p:ph type="title"/>
          </p:nvPr>
        </p:nvSpPr>
        <p:spPr>
          <a:xfrm>
            <a:off x="1487177" y="1482432"/>
            <a:ext cx="9915115" cy="1738750"/>
          </a:xfrm>
        </p:spPr>
        <p:txBody>
          <a:bodyPr/>
          <a:lstStyle>
            <a:lvl1pPr>
              <a:lnSpc>
                <a:spcPct val="100000"/>
              </a:lnSpc>
              <a:defRPr sz="4050" cap="all" baseline="0"/>
            </a:lvl1pPr>
          </a:lstStyle>
          <a:p>
            <a:r>
              <a:rPr lang="sv-SE" dirty="0"/>
              <a:t>Klicka här för att ändra format</a:t>
            </a:r>
          </a:p>
        </p:txBody>
      </p:sp>
      <p:sp>
        <p:nvSpPr>
          <p:cNvPr id="8" name="Platshållare för text 7"/>
          <p:cNvSpPr>
            <a:spLocks noGrp="1"/>
          </p:cNvSpPr>
          <p:nvPr>
            <p:ph type="body" sz="quarter" idx="10" hasCustomPrompt="1"/>
          </p:nvPr>
        </p:nvSpPr>
        <p:spPr>
          <a:xfrm>
            <a:off x="1487488" y="1028699"/>
            <a:ext cx="9915525" cy="331541"/>
          </a:xfrm>
          <a:prstGeom prst="rect">
            <a:avLst/>
          </a:prstGeom>
        </p:spPr>
        <p:txBody>
          <a:bodyPr anchor="b" anchorCtr="0"/>
          <a:lstStyle>
            <a:lvl1pPr marL="0" indent="0">
              <a:buNone/>
              <a:defRPr sz="1500" b="1" cap="small" baseline="0">
                <a:latin typeface="Arial" panose="020B0604020202020204" pitchFamily="34" charset="0"/>
                <a:cs typeface="Arial" panose="020B0604020202020204" pitchFamily="34" charset="0"/>
              </a:defRPr>
            </a:lvl1pPr>
          </a:lstStyle>
          <a:p>
            <a:pPr lvl="0"/>
            <a:r>
              <a:rPr lang="sv-SE" dirty="0"/>
              <a:t>datum</a:t>
            </a:r>
          </a:p>
        </p:txBody>
      </p:sp>
    </p:spTree>
    <p:extLst>
      <p:ext uri="{BB962C8B-B14F-4D97-AF65-F5344CB8AC3E}">
        <p14:creationId xmlns:p14="http://schemas.microsoft.com/office/powerpoint/2010/main" val="255777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 Vit text">
    <p:spTree>
      <p:nvGrpSpPr>
        <p:cNvPr id="1" name=""/>
        <p:cNvGrpSpPr/>
        <p:nvPr/>
      </p:nvGrpSpPr>
      <p:grpSpPr>
        <a:xfrm>
          <a:off x="0" y="0"/>
          <a:ext cx="0" cy="0"/>
          <a:chOff x="0" y="0"/>
          <a:chExt cx="0" cy="0"/>
        </a:xfrm>
      </p:grpSpPr>
      <p:sp>
        <p:nvSpPr>
          <p:cNvPr id="10" name="Platshållare för bild 9"/>
          <p:cNvSpPr>
            <a:spLocks noGrp="1"/>
          </p:cNvSpPr>
          <p:nvPr>
            <p:ph type="pic" sz="quarter" idx="11"/>
          </p:nvPr>
        </p:nvSpPr>
        <p:spPr>
          <a:xfrm>
            <a:off x="727075" y="0"/>
            <a:ext cx="11464925" cy="6858000"/>
          </a:xfrm>
          <a:prstGeom prst="rect">
            <a:avLst/>
          </a:prstGeom>
        </p:spPr>
        <p:txBody>
          <a:bodyPr/>
          <a:lstStyle/>
          <a:p>
            <a:endParaRPr lang="sv-SE" dirty="0"/>
          </a:p>
        </p:txBody>
      </p:sp>
      <p:sp>
        <p:nvSpPr>
          <p:cNvPr id="2" name="Rubrik 1"/>
          <p:cNvSpPr>
            <a:spLocks noGrp="1"/>
          </p:cNvSpPr>
          <p:nvPr>
            <p:ph type="title"/>
          </p:nvPr>
        </p:nvSpPr>
        <p:spPr>
          <a:xfrm>
            <a:off x="1487177" y="1482432"/>
            <a:ext cx="9915115" cy="1738750"/>
          </a:xfrm>
        </p:spPr>
        <p:txBody>
          <a:bodyPr/>
          <a:lstStyle>
            <a:lvl1pPr>
              <a:defRPr cap="all" baseline="0">
                <a:solidFill>
                  <a:schemeClr val="bg1"/>
                </a:solidFill>
              </a:defRPr>
            </a:lvl1pPr>
          </a:lstStyle>
          <a:p>
            <a:r>
              <a:rPr lang="sv-SE" dirty="0"/>
              <a:t>Klicka här för att ändra format</a:t>
            </a:r>
          </a:p>
        </p:txBody>
      </p:sp>
      <p:sp>
        <p:nvSpPr>
          <p:cNvPr id="8" name="Platshållare för text 7"/>
          <p:cNvSpPr>
            <a:spLocks noGrp="1"/>
          </p:cNvSpPr>
          <p:nvPr>
            <p:ph type="body" sz="quarter" idx="10" hasCustomPrompt="1"/>
          </p:nvPr>
        </p:nvSpPr>
        <p:spPr>
          <a:xfrm>
            <a:off x="1487488" y="1018308"/>
            <a:ext cx="9915525" cy="331541"/>
          </a:xfrm>
          <a:prstGeom prst="rect">
            <a:avLst/>
          </a:prstGeom>
        </p:spPr>
        <p:txBody>
          <a:bodyPr anchor="b" anchorCtr="0"/>
          <a:lstStyle>
            <a:lvl1pPr marL="0" indent="0">
              <a:buNone/>
              <a:defRPr sz="1500" b="1" cap="small" baseline="0">
                <a:solidFill>
                  <a:schemeClr val="bg1"/>
                </a:solidFill>
                <a:latin typeface="Arial" panose="020B0604020202020204" pitchFamily="34" charset="0"/>
                <a:cs typeface="Arial" panose="020B0604020202020204" pitchFamily="34" charset="0"/>
              </a:defRPr>
            </a:lvl1pPr>
          </a:lstStyle>
          <a:p>
            <a:pPr lvl="0"/>
            <a:r>
              <a:rPr lang="sv-SE" dirty="0"/>
              <a:t>datum</a:t>
            </a:r>
          </a:p>
        </p:txBody>
      </p:sp>
    </p:spTree>
    <p:extLst>
      <p:ext uri="{BB962C8B-B14F-4D97-AF65-F5344CB8AC3E}">
        <p14:creationId xmlns:p14="http://schemas.microsoft.com/office/powerpoint/2010/main" val="322915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8778348-4C57-4407-883C-21C40966C84F}" type="datetimeFigureOut">
              <a:rPr lang="sv-SE" smtClean="0">
                <a:solidFill>
                  <a:prstClr val="black"/>
                </a:solidFill>
              </a:rPr>
              <a:pPr/>
              <a:t>2020-05-29</a:t>
            </a:fld>
            <a:endParaRPr lang="sv-SE">
              <a:solidFill>
                <a:prstClr val="black"/>
              </a:solidFill>
            </a:endParaRPr>
          </a:p>
        </p:txBody>
      </p:sp>
      <p:sp>
        <p:nvSpPr>
          <p:cNvPr id="3" name="Platshållare för sidfot 2"/>
          <p:cNvSpPr>
            <a:spLocks noGrp="1"/>
          </p:cNvSpPr>
          <p:nvPr>
            <p:ph type="ftr" sz="quarter" idx="11"/>
          </p:nvPr>
        </p:nvSpPr>
        <p:spPr>
          <a:xfrm>
            <a:off x="4176184" y="6308725"/>
            <a:ext cx="3860800" cy="476250"/>
          </a:xfrm>
          <a:prstGeom prst="rect">
            <a:avLst/>
          </a:prstGeom>
        </p:spPr>
        <p:txBody>
          <a:bodyPr/>
          <a:lstStyle/>
          <a:p>
            <a:endParaRPr lang="sv-SE">
              <a:solidFill>
                <a:prstClr val="black"/>
              </a:solidFill>
            </a:endParaRPr>
          </a:p>
        </p:txBody>
      </p:sp>
      <p:sp>
        <p:nvSpPr>
          <p:cNvPr id="4" name="Platshållare för bildnummer 3"/>
          <p:cNvSpPr>
            <a:spLocks noGrp="1"/>
          </p:cNvSpPr>
          <p:nvPr>
            <p:ph type="sldNum" sz="quarter" idx="12"/>
          </p:nvPr>
        </p:nvSpPr>
        <p:spPr/>
        <p:txBody>
          <a:bodyPr/>
          <a:lstStyle/>
          <a:p>
            <a:fld id="{CC74246F-0681-41B1-9C25-3E54C430A627}" type="slidenum">
              <a:rPr lang="sv-SE" smtClean="0">
                <a:solidFill>
                  <a:prstClr val="black"/>
                </a:solidFill>
              </a:rPr>
              <a:pPr/>
              <a:t>‹#›</a:t>
            </a:fld>
            <a:endParaRPr lang="sv-SE">
              <a:solidFill>
                <a:prstClr val="black"/>
              </a:solidFill>
            </a:endParaRPr>
          </a:p>
        </p:txBody>
      </p:sp>
    </p:spTree>
    <p:extLst>
      <p:ext uri="{BB962C8B-B14F-4D97-AF65-F5344CB8AC3E}">
        <p14:creationId xmlns:p14="http://schemas.microsoft.com/office/powerpoint/2010/main" val="3000202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431758" y="471056"/>
            <a:ext cx="10169891" cy="1708006"/>
          </a:xfrm>
          <a:prstGeom prst="rect">
            <a:avLst/>
          </a:prstGeom>
        </p:spPr>
        <p:txBody>
          <a:bodyPr vert="horz" lIns="91440" tIns="45720" rIns="91440" bIns="4572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1431758" y="2556164"/>
            <a:ext cx="8783053" cy="362079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732234" cy="6858000"/>
          </a:xfrm>
          <a:prstGeom prst="rect">
            <a:avLst/>
          </a:prstGeom>
        </p:spPr>
      </p:pic>
    </p:spTree>
    <p:extLst>
      <p:ext uri="{BB962C8B-B14F-4D97-AF65-F5344CB8AC3E}">
        <p14:creationId xmlns:p14="http://schemas.microsoft.com/office/powerpoint/2010/main" val="275828757"/>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lang="sv-SE" sz="5000" b="1" kern="1200" baseline="0" dirty="0" smtClean="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400" kern="1200" baseline="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tshållare för rubrik 1"/>
          <p:cNvSpPr>
            <a:spLocks noGrp="1"/>
          </p:cNvSpPr>
          <p:nvPr>
            <p:ph type="title"/>
          </p:nvPr>
        </p:nvSpPr>
        <p:spPr>
          <a:xfrm>
            <a:off x="1487176" y="1939636"/>
            <a:ext cx="9915115" cy="2452254"/>
          </a:xfrm>
          <a:prstGeom prst="rect">
            <a:avLst/>
          </a:prstGeom>
        </p:spPr>
        <p:txBody>
          <a:bodyPr vert="horz" lIns="91440" tIns="45720" rIns="91440" bIns="45720" rtlCol="0" anchor="t" anchorCtr="0">
            <a:noAutofit/>
          </a:bodyPr>
          <a:lstStyle/>
          <a:p>
            <a:r>
              <a:rPr lang="sv-SE" dirty="0"/>
              <a:t>rubriken kan ligga här</a:t>
            </a:r>
          </a:p>
        </p:txBody>
      </p:sp>
      <p:pic>
        <p:nvPicPr>
          <p:cNvPr id="8" name="Bildobjekt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732234" cy="6858000"/>
          </a:xfrm>
          <a:prstGeom prst="rect">
            <a:avLst/>
          </a:prstGeom>
        </p:spPr>
      </p:pic>
    </p:spTree>
    <p:extLst>
      <p:ext uri="{BB962C8B-B14F-4D97-AF65-F5344CB8AC3E}">
        <p14:creationId xmlns:p14="http://schemas.microsoft.com/office/powerpoint/2010/main" val="2157415510"/>
      </p:ext>
    </p:extLst>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l" defTabSz="914400" rtl="0" eaLnBrk="1" latinLnBrk="0" hangingPunct="1">
        <a:lnSpc>
          <a:spcPct val="90000"/>
        </a:lnSpc>
        <a:spcBef>
          <a:spcPct val="0"/>
        </a:spcBef>
        <a:buNone/>
        <a:defRPr sz="6000" b="1" kern="1200" cap="small" baseline="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tshållare för rubrik 1"/>
          <p:cNvSpPr>
            <a:spLocks noGrp="1"/>
          </p:cNvSpPr>
          <p:nvPr>
            <p:ph type="title"/>
          </p:nvPr>
        </p:nvSpPr>
        <p:spPr>
          <a:xfrm>
            <a:off x="1487177" y="1939636"/>
            <a:ext cx="9915115" cy="2452254"/>
          </a:xfrm>
          <a:prstGeom prst="rect">
            <a:avLst/>
          </a:prstGeom>
        </p:spPr>
        <p:txBody>
          <a:bodyPr vert="horz" lIns="91440" tIns="45720" rIns="91440" bIns="45720" rtlCol="0" anchor="t" anchorCtr="0">
            <a:noAutofit/>
          </a:bodyPr>
          <a:lstStyle/>
          <a:p>
            <a:r>
              <a:rPr lang="sv-SE" dirty="0"/>
              <a:t>rubriken kan ligga här</a:t>
            </a:r>
          </a:p>
        </p:txBody>
      </p:sp>
      <p:pic>
        <p:nvPicPr>
          <p:cNvPr id="8" name="Bildobjekt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732235" cy="6858000"/>
          </a:xfrm>
          <a:prstGeom prst="rect">
            <a:avLst/>
          </a:prstGeom>
        </p:spPr>
      </p:pic>
    </p:spTree>
    <p:extLst>
      <p:ext uri="{BB962C8B-B14F-4D97-AF65-F5344CB8AC3E}">
        <p14:creationId xmlns:p14="http://schemas.microsoft.com/office/powerpoint/2010/main" val="367444019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Lst>
  <p:txStyles>
    <p:titleStyle>
      <a:lvl1pPr algn="l" defTabSz="685800" rtl="0" eaLnBrk="1" latinLnBrk="0" hangingPunct="1">
        <a:lnSpc>
          <a:spcPct val="90000"/>
        </a:lnSpc>
        <a:spcBef>
          <a:spcPct val="0"/>
        </a:spcBef>
        <a:buNone/>
        <a:defRPr sz="4500" b="1" kern="1200" cap="small" baseline="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xmlns="" id="{E3FEBB93-6AEF-4ED1-9D3A-D7091C2B1A3C}"/>
              </a:ext>
            </a:extLst>
          </p:cNvPr>
          <p:cNvPicPr>
            <a:picLocks noChangeAspect="1"/>
          </p:cNvPicPr>
          <p:nvPr/>
        </p:nvPicPr>
        <p:blipFill>
          <a:blip r:embed="rId2"/>
          <a:stretch>
            <a:fillRect/>
          </a:stretch>
        </p:blipFill>
        <p:spPr>
          <a:xfrm rot="585783">
            <a:off x="8737296" y="486569"/>
            <a:ext cx="3223989" cy="2417102"/>
          </a:xfrm>
          <a:prstGeom prst="rect">
            <a:avLst/>
          </a:prstGeom>
        </p:spPr>
      </p:pic>
      <p:sp>
        <p:nvSpPr>
          <p:cNvPr id="2" name="Rektangel 1">
            <a:extLst>
              <a:ext uri="{FF2B5EF4-FFF2-40B4-BE49-F238E27FC236}">
                <a16:creationId xmlns:a16="http://schemas.microsoft.com/office/drawing/2014/main" xmlns="" id="{04A61740-7FAF-48C7-BCF8-46B5F2DF7AA9}"/>
              </a:ext>
            </a:extLst>
          </p:cNvPr>
          <p:cNvSpPr/>
          <p:nvPr/>
        </p:nvSpPr>
        <p:spPr>
          <a:xfrm>
            <a:off x="1153160" y="594360"/>
            <a:ext cx="8879840" cy="5047536"/>
          </a:xfrm>
          <a:prstGeom prst="rect">
            <a:avLst/>
          </a:prstGeom>
        </p:spPr>
        <p:txBody>
          <a:bodyPr wrap="square">
            <a:spAutoFit/>
          </a:bodyPr>
          <a:lstStyle/>
          <a:p>
            <a:r>
              <a:rPr lang="sv-SE" sz="2800" dirty="0">
                <a:solidFill>
                  <a:srgbClr val="222222"/>
                </a:solidFill>
                <a:latin typeface="apercu-regular"/>
              </a:rPr>
              <a:t>RAPPORT FRÅN           (BARNENS RÄTT I SAMHÄLLET )</a:t>
            </a:r>
          </a:p>
          <a:p>
            <a:endParaRPr lang="sv-SE" dirty="0">
              <a:solidFill>
                <a:srgbClr val="222222"/>
              </a:solidFill>
              <a:latin typeface="apercu-regular"/>
            </a:endParaRPr>
          </a:p>
          <a:p>
            <a:r>
              <a:rPr lang="sv-SE" sz="2400" b="1" dirty="0">
                <a:solidFill>
                  <a:srgbClr val="222222"/>
                </a:solidFill>
              </a:rPr>
              <a:t>	”EN SOMMAR SOM ALDRIG FÖRR”</a:t>
            </a:r>
          </a:p>
          <a:p>
            <a:endParaRPr lang="sv-SE" dirty="0">
              <a:solidFill>
                <a:srgbClr val="222222"/>
              </a:solidFill>
              <a:latin typeface="apercu-regular"/>
            </a:endParaRPr>
          </a:p>
          <a:p>
            <a:endParaRPr lang="sv-SE" dirty="0">
              <a:solidFill>
                <a:srgbClr val="222222"/>
              </a:solidFill>
              <a:latin typeface="apercu-regular"/>
            </a:endParaRPr>
          </a:p>
          <a:p>
            <a:endParaRPr lang="sv-SE" dirty="0">
              <a:solidFill>
                <a:srgbClr val="222222"/>
              </a:solidFill>
              <a:latin typeface="apercu-regular"/>
            </a:endParaRPr>
          </a:p>
          <a:p>
            <a:endParaRPr lang="sv-SE" dirty="0">
              <a:solidFill>
                <a:srgbClr val="222222"/>
              </a:solidFill>
              <a:latin typeface="apercu-regular"/>
            </a:endParaRPr>
          </a:p>
          <a:p>
            <a:endParaRPr lang="sv-SE" dirty="0">
              <a:solidFill>
                <a:srgbClr val="222222"/>
              </a:solidFill>
              <a:latin typeface="apercu-regular"/>
            </a:endParaRPr>
          </a:p>
          <a:p>
            <a:pPr marL="285750" indent="-285750">
              <a:buFont typeface="Arial" panose="020B0604020202020204" pitchFamily="34" charset="0"/>
              <a:buChar char="•"/>
            </a:pPr>
            <a:r>
              <a:rPr lang="sv-SE" sz="2400" dirty="0">
                <a:solidFill>
                  <a:srgbClr val="222222"/>
                </a:solidFill>
                <a:latin typeface="apercu-regular"/>
              </a:rPr>
              <a:t>Inställda aktiviteter och firanden</a:t>
            </a:r>
          </a:p>
          <a:p>
            <a:pPr marL="285750" indent="-285750">
              <a:buFont typeface="Arial" panose="020B0604020202020204" pitchFamily="34" charset="0"/>
              <a:buChar char="•"/>
            </a:pPr>
            <a:r>
              <a:rPr lang="sv-SE" sz="2400" dirty="0">
                <a:solidFill>
                  <a:srgbClr val="222222"/>
                </a:solidFill>
                <a:latin typeface="apercu-regular"/>
              </a:rPr>
              <a:t>Ökade familjekonflikter när fler är hemma under långa perioder</a:t>
            </a:r>
          </a:p>
          <a:p>
            <a:pPr marL="285750" indent="-285750">
              <a:buFont typeface="Arial" panose="020B0604020202020204" pitchFamily="34" charset="0"/>
              <a:buChar char="•"/>
            </a:pPr>
            <a:r>
              <a:rPr lang="sv-SE" sz="2400" dirty="0">
                <a:solidFill>
                  <a:srgbClr val="222222"/>
                </a:solidFill>
                <a:latin typeface="apercu-regular"/>
              </a:rPr>
              <a:t> Svårare att få stöd och vård när samhället fortsatt håller stängt</a:t>
            </a:r>
          </a:p>
          <a:p>
            <a:endParaRPr lang="sv-SE" sz="2400" dirty="0">
              <a:solidFill>
                <a:srgbClr val="222222"/>
              </a:solidFill>
              <a:latin typeface="apercu-regular"/>
            </a:endParaRPr>
          </a:p>
          <a:p>
            <a:r>
              <a:rPr lang="sv-SE" sz="2400" dirty="0">
                <a:solidFill>
                  <a:srgbClr val="222222"/>
                </a:solidFill>
                <a:latin typeface="apercu-regular"/>
              </a:rPr>
              <a:t>Inför sommarlovet märks besvikelsen, rädslan och frustrationen hos barn när ingen kan svara på hur länge krisen kommer att pågå. </a:t>
            </a:r>
          </a:p>
          <a:p>
            <a:endParaRPr lang="sv-SE" dirty="0">
              <a:solidFill>
                <a:srgbClr val="222222"/>
              </a:solidFill>
              <a:latin typeface="apercu-regular"/>
            </a:endParaRPr>
          </a:p>
        </p:txBody>
      </p:sp>
      <p:pic>
        <p:nvPicPr>
          <p:cNvPr id="3" name="Bildobjekt 2">
            <a:extLst>
              <a:ext uri="{FF2B5EF4-FFF2-40B4-BE49-F238E27FC236}">
                <a16:creationId xmlns:a16="http://schemas.microsoft.com/office/drawing/2014/main" xmlns="" id="{D646F7E0-F337-42CF-AB5B-9070DB826CE3}"/>
              </a:ext>
            </a:extLst>
          </p:cNvPr>
          <p:cNvPicPr>
            <a:picLocks noChangeAspect="1"/>
          </p:cNvPicPr>
          <p:nvPr/>
        </p:nvPicPr>
        <p:blipFill>
          <a:blip r:embed="rId3"/>
          <a:stretch>
            <a:fillRect/>
          </a:stretch>
        </p:blipFill>
        <p:spPr>
          <a:xfrm>
            <a:off x="10957206" y="6182175"/>
            <a:ext cx="1115665" cy="518205"/>
          </a:xfrm>
          <a:prstGeom prst="rect">
            <a:avLst/>
          </a:prstGeom>
        </p:spPr>
      </p:pic>
      <p:pic>
        <p:nvPicPr>
          <p:cNvPr id="6" name="Bildobjekt 5" descr="En bild som visar ritning&#10;&#10;Automatiskt genererad beskrivning">
            <a:extLst>
              <a:ext uri="{FF2B5EF4-FFF2-40B4-BE49-F238E27FC236}">
                <a16:creationId xmlns:a16="http://schemas.microsoft.com/office/drawing/2014/main" xmlns="" id="{ED2F3FD6-2C35-439F-A7CF-2DEF7A4B84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1400" y="753825"/>
            <a:ext cx="751295" cy="241855"/>
          </a:xfrm>
          <a:prstGeom prst="rect">
            <a:avLst/>
          </a:prstGeom>
        </p:spPr>
      </p:pic>
    </p:spTree>
    <p:extLst>
      <p:ext uri="{BB962C8B-B14F-4D97-AF65-F5344CB8AC3E}">
        <p14:creationId xmlns:p14="http://schemas.microsoft.com/office/powerpoint/2010/main" val="121758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r>
              <a:rPr lang="sv-SE" sz="2400" dirty="0"/>
              <a:t/>
            </a:r>
            <a:br>
              <a:rPr lang="sv-SE" sz="2400" dirty="0"/>
            </a:br>
            <a:r>
              <a:rPr lang="sv-SE" sz="2800" dirty="0">
                <a:latin typeface="+mj-lt"/>
              </a:rPr>
              <a:t>Familjekonflikter ökar i samtalen till Bris</a:t>
            </a:r>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1438382"/>
            <a:ext cx="10234547" cy="4423025"/>
          </a:xfrm>
        </p:spPr>
        <p:txBody>
          <a:bodyPr>
            <a:normAutofit/>
          </a:bodyPr>
          <a:lstStyle/>
          <a:p>
            <a:r>
              <a:rPr lang="sv-SE" sz="2800" dirty="0">
                <a:latin typeface="+mj-lt"/>
              </a:rPr>
              <a:t>Isoleringen i samhället medför att situationen för barn i familjer där det redan fanns en svår utsatthet riskerar att förvärras.</a:t>
            </a:r>
          </a:p>
          <a:p>
            <a:pPr marL="0" indent="0">
              <a:buNone/>
            </a:pPr>
            <a:endParaRPr lang="sv-SE" sz="2800" dirty="0">
              <a:latin typeface="+mj-lt"/>
            </a:endParaRPr>
          </a:p>
          <a:p>
            <a:r>
              <a:rPr lang="sv-SE" sz="2800" dirty="0">
                <a:latin typeface="+mj-lt"/>
              </a:rPr>
              <a:t>Frågor från barn om psykisk ohälsa är vanligast</a:t>
            </a:r>
          </a:p>
          <a:p>
            <a:pPr marL="0" indent="0">
              <a:buNone/>
            </a:pPr>
            <a:endParaRPr lang="sv-SE" sz="2800" dirty="0">
              <a:latin typeface="+mj-lt"/>
            </a:endParaRPr>
          </a:p>
          <a:p>
            <a:r>
              <a:rPr lang="sv-SE" sz="2800" dirty="0">
                <a:latin typeface="+mj-lt"/>
              </a:rPr>
              <a:t>Frågor om familj och familjekonflikter näst vanligaste ämnet.</a:t>
            </a:r>
          </a:p>
          <a:p>
            <a:pPr marL="0" indent="0">
              <a:buNone/>
            </a:pPr>
            <a:endParaRPr lang="sv-SE" dirty="0">
              <a:latin typeface="+mj-lt"/>
            </a:endParaRP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207890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r>
              <a:rPr lang="sv-SE" sz="2400" dirty="0"/>
              <a:t/>
            </a:r>
            <a:br>
              <a:rPr lang="sv-SE" sz="2400" dirty="0"/>
            </a:br>
            <a:r>
              <a:rPr lang="sv-SE" sz="2800" dirty="0"/>
              <a:t>Familjekonflikter ökar i samtalen till Bris</a:t>
            </a:r>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1438382"/>
            <a:ext cx="10234547" cy="4423025"/>
          </a:xfrm>
        </p:spPr>
        <p:txBody>
          <a:bodyPr>
            <a:normAutofit/>
          </a:bodyPr>
          <a:lstStyle/>
          <a:p>
            <a:pPr marL="0" indent="0">
              <a:buNone/>
            </a:pPr>
            <a:endParaRPr lang="sv-SE" dirty="0">
              <a:latin typeface="+mj-lt"/>
            </a:endParaRPr>
          </a:p>
          <a:p>
            <a:r>
              <a:rPr lang="sv-SE" sz="2800" dirty="0">
                <a:cs typeface="Times New Roman" panose="02020603050405020304" pitchFamily="18" charset="0"/>
              </a:rPr>
              <a:t>Under april 2020 har Bris haft runt 20 procent fler samtal än under en genomsnittlig månad 2019</a:t>
            </a:r>
          </a:p>
          <a:p>
            <a:pPr marL="0" indent="0">
              <a:buNone/>
            </a:pPr>
            <a:endParaRPr lang="sv-SE" sz="2800" dirty="0">
              <a:cs typeface="Times New Roman" panose="02020603050405020304" pitchFamily="18" charset="0"/>
            </a:endParaRPr>
          </a:p>
          <a:p>
            <a:r>
              <a:rPr lang="sv-SE" sz="2800" dirty="0">
                <a:cs typeface="Times New Roman" panose="02020603050405020304" pitchFamily="18" charset="0"/>
              </a:rPr>
              <a:t>Samtalen om familjekonflikter under samma period har ökat med nästan 60 procent.</a:t>
            </a:r>
          </a:p>
          <a:p>
            <a:pPr marL="0" indent="0">
              <a:buNone/>
            </a:pPr>
            <a:r>
              <a:rPr lang="sv-SE" sz="2800" dirty="0">
                <a:cs typeface="Times New Roman" panose="02020603050405020304" pitchFamily="18" charset="0"/>
              </a:rPr>
              <a:t> </a:t>
            </a:r>
          </a:p>
          <a:p>
            <a:r>
              <a:rPr lang="sv-SE" sz="2800" dirty="0">
                <a:cs typeface="Times New Roman" panose="02020603050405020304" pitchFamily="18" charset="0"/>
              </a:rPr>
              <a:t>Fler samtal från barn om psykiskt och fysiskt våld än normalt.</a:t>
            </a: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101057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endParaRPr lang="sv-SE" sz="1600" dirty="0"/>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1438382"/>
            <a:ext cx="10234547" cy="4423025"/>
          </a:xfrm>
        </p:spPr>
        <p:txBody>
          <a:bodyPr>
            <a:normAutofit/>
          </a:bodyPr>
          <a:lstStyle/>
          <a:p>
            <a:pPr marL="0" indent="0">
              <a:buNone/>
            </a:pPr>
            <a:r>
              <a:rPr lang="sv-SE" sz="2800" i="1" dirty="0"/>
              <a:t>”Jag har problem hemma. Jag tycker att mina föräldrar är lite överbeskyddande och att de skyddar mig från att göra det jag älskar. Och sen hotar de ibland att slå mig. Jag får inte gå ut för att de är rädda att jag ska få Corona och smitta dem.”</a:t>
            </a:r>
          </a:p>
          <a:p>
            <a:pPr marL="0" indent="0">
              <a:buNone/>
            </a:pPr>
            <a:endParaRPr lang="sv-SE" sz="2800" dirty="0"/>
          </a:p>
          <a:p>
            <a:r>
              <a:rPr lang="sv-SE" sz="2800" dirty="0"/>
              <a:t>Tendensen i barns samtal blir allt tydligare.</a:t>
            </a:r>
          </a:p>
          <a:p>
            <a:pPr marL="0" indent="0">
              <a:buNone/>
            </a:pPr>
            <a:r>
              <a:rPr lang="sv-SE" sz="2800" dirty="0"/>
              <a:t>I takt med att påfrestningarna blir långvariga och barn och vuxna till följd av pandemin tillbringar stora delar av sin tid i hemmet kan konflikter i hemmet öka eller bli mer påtagliga för barn. </a:t>
            </a: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314580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r>
              <a:rPr lang="sv-SE" sz="2800" dirty="0"/>
              <a:t>Döden har kommit närmare</a:t>
            </a:r>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2092960"/>
            <a:ext cx="10234547" cy="3768447"/>
          </a:xfrm>
        </p:spPr>
        <p:txBody>
          <a:bodyPr>
            <a:normAutofit/>
          </a:bodyPr>
          <a:lstStyle/>
          <a:p>
            <a:r>
              <a:rPr lang="sv-SE" sz="2800" dirty="0"/>
              <a:t>Behov av samtal kring döden och oro hos en del. Till exempel uppkommer frågor som ”Vem kommer att ta hand om mig ifall mina föräldrar dör?”</a:t>
            </a:r>
          </a:p>
          <a:p>
            <a:pPr marL="0" indent="0">
              <a:buNone/>
            </a:pPr>
            <a:endParaRPr lang="sv-SE" sz="2800" dirty="0"/>
          </a:p>
          <a:p>
            <a:r>
              <a:rPr lang="sv-SE" sz="2800" dirty="0"/>
              <a:t>För barn med hälsoångest blir situationen särskilt svår eftersom oron för att bli smittad eller smitta andra påverkar hela livet och det dagliga måendet.</a:t>
            </a:r>
            <a:endParaRPr lang="sv-SE" sz="28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174982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endParaRPr lang="sv-SE" sz="1600" dirty="0"/>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1438382"/>
            <a:ext cx="10234547" cy="4423025"/>
          </a:xfrm>
        </p:spPr>
        <p:txBody>
          <a:bodyPr>
            <a:normAutofit/>
          </a:bodyPr>
          <a:lstStyle/>
          <a:p>
            <a:pPr marL="0" indent="0">
              <a:buNone/>
            </a:pPr>
            <a:r>
              <a:rPr lang="sv-SE" sz="2800" i="1" dirty="0"/>
              <a:t>”Jag tycker det är väldigt jobbigt nu för att man vet inte vad man får och inte får göra. Hur framtiden kommer se ut. Jag känner att jag har förlorat tryggheten då jag inte vet vad som kommer näst.”</a:t>
            </a:r>
            <a:endParaRPr lang="sv-SE" sz="2800" dirty="0"/>
          </a:p>
          <a:p>
            <a:pPr marL="0" indent="0">
              <a:buNone/>
            </a:pPr>
            <a:r>
              <a:rPr lang="sv-SE" dirty="0"/>
              <a:t> </a:t>
            </a:r>
          </a:p>
          <a:p>
            <a:r>
              <a:rPr lang="sv-SE" sz="2800" dirty="0"/>
              <a:t>Barns framtidshopp påverkas. Ingen vet hur det kommer att utveckla sig framöver och det blir viktigare än någonsin att försöka trygga barn på de sätt man kan. </a:t>
            </a:r>
          </a:p>
          <a:p>
            <a:r>
              <a:rPr lang="sv-SE" sz="2800" dirty="0"/>
              <a:t>Risken är att barns egna stödbehov hamnar i skuggan av </a:t>
            </a:r>
            <a:r>
              <a:rPr lang="sv-SE" sz="2800" dirty="0" err="1"/>
              <a:t>corona</a:t>
            </a:r>
            <a:r>
              <a:rPr lang="sv-SE" sz="2800" dirty="0"/>
              <a:t> som just nu upptar många vuxna, </a:t>
            </a: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112542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r>
              <a:rPr lang="sv-SE" sz="2800" dirty="0"/>
              <a:t>Stödbehoven minskar inte</a:t>
            </a:r>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154356" y="1508760"/>
            <a:ext cx="10511949" cy="4775200"/>
          </a:xfrm>
        </p:spPr>
        <p:txBody>
          <a:bodyPr>
            <a:normAutofit/>
          </a:bodyPr>
          <a:lstStyle/>
          <a:p>
            <a:pPr marL="0" indent="0">
              <a:buNone/>
            </a:pPr>
            <a:r>
              <a:rPr lang="sv-SE" sz="2800" dirty="0">
                <a:cs typeface="Times New Roman" panose="02020603050405020304" pitchFamily="18" charset="0"/>
              </a:rPr>
              <a:t>Barn berättat om att tillgången till samhällets skydd och stöd har minskat som en effekt av krisen, </a:t>
            </a:r>
          </a:p>
          <a:p>
            <a:r>
              <a:rPr lang="sv-SE" sz="2800" dirty="0">
                <a:cs typeface="Times New Roman" panose="02020603050405020304" pitchFamily="18" charset="0"/>
              </a:rPr>
              <a:t>ex elevhälsan upplevs mer otillgänglig, </a:t>
            </a:r>
          </a:p>
          <a:p>
            <a:r>
              <a:rPr lang="sv-SE" sz="2800" dirty="0" err="1">
                <a:cs typeface="Times New Roman" panose="02020603050405020304" pitchFamily="18" charset="0"/>
              </a:rPr>
              <a:t>drop</a:t>
            </a:r>
            <a:r>
              <a:rPr lang="sv-SE" sz="2800" dirty="0">
                <a:cs typeface="Times New Roman" panose="02020603050405020304" pitchFamily="18" charset="0"/>
              </a:rPr>
              <a:t>-in ungdomsmottagningar  har stängts ner och </a:t>
            </a:r>
          </a:p>
          <a:p>
            <a:r>
              <a:rPr lang="sv-SE" sz="2800" dirty="0">
                <a:cs typeface="Times New Roman" panose="02020603050405020304" pitchFamily="18" charset="0"/>
              </a:rPr>
              <a:t>pågående vårdutredningar har satts på paus med långa väntetider.</a:t>
            </a:r>
          </a:p>
          <a:p>
            <a:pPr marL="0" indent="0">
              <a:buNone/>
            </a:pPr>
            <a:endParaRPr lang="sv-SE" sz="5100" dirty="0">
              <a:cs typeface="Times New Roman" panose="02020603050405020304" pitchFamily="18" charset="0"/>
            </a:endParaRPr>
          </a:p>
          <a:p>
            <a:pPr marL="0" indent="0">
              <a:buNone/>
            </a:pPr>
            <a:r>
              <a:rPr lang="sv-SE" sz="2800" i="1" dirty="0">
                <a:cs typeface="Times New Roman" panose="02020603050405020304" pitchFamily="18" charset="0"/>
              </a:rPr>
              <a:t>”Jag kan inte träffa en psykolog för </a:t>
            </a:r>
            <a:r>
              <a:rPr lang="sv-SE" sz="2800" i="1" dirty="0" err="1">
                <a:cs typeface="Times New Roman" panose="02020603050405020304" pitchFamily="18" charset="0"/>
              </a:rPr>
              <a:t>corona</a:t>
            </a:r>
            <a:r>
              <a:rPr lang="sv-SE" sz="2800" i="1" dirty="0">
                <a:cs typeface="Times New Roman" panose="02020603050405020304" pitchFamily="18" charset="0"/>
              </a:rPr>
              <a:t>. Samhället befinner sig i kris men det suger att det ska bli såhär. Precis när jag börjat må bättre. Vad ska jag göra?”</a:t>
            </a:r>
          </a:p>
          <a:p>
            <a:pPr marL="0" indent="0">
              <a:buNone/>
            </a:pPr>
            <a:endParaRPr lang="sv-SE" sz="5100" dirty="0">
              <a:cs typeface="Times New Roman" panose="02020603050405020304" pitchFamily="18" charset="0"/>
            </a:endParaRP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spTree>
    <p:extLst>
      <p:ext uri="{BB962C8B-B14F-4D97-AF65-F5344CB8AC3E}">
        <p14:creationId xmlns:p14="http://schemas.microsoft.com/office/powerpoint/2010/main" val="162161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8980FCA-C9E5-4FC1-ABEB-2583050DAEA5}"/>
              </a:ext>
            </a:extLst>
          </p:cNvPr>
          <p:cNvSpPr>
            <a:spLocks noGrp="1"/>
          </p:cNvSpPr>
          <p:nvPr>
            <p:ph type="title"/>
          </p:nvPr>
        </p:nvSpPr>
        <p:spPr>
          <a:xfrm>
            <a:off x="1431758" y="297951"/>
            <a:ext cx="10511949" cy="667820"/>
          </a:xfrm>
        </p:spPr>
        <p:txBody>
          <a:bodyPr/>
          <a:lstStyle/>
          <a:p>
            <a:r>
              <a:rPr lang="sv-SE" sz="3200" dirty="0">
                <a:latin typeface="+mj-lt"/>
                <a:cs typeface="Times New Roman" panose="02020603050405020304" pitchFamily="18" charset="0"/>
              </a:rPr>
              <a:t>STÖD I SOMMAR</a:t>
            </a:r>
          </a:p>
        </p:txBody>
      </p:sp>
      <p:sp>
        <p:nvSpPr>
          <p:cNvPr id="3" name="Platshållare för text 2">
            <a:extLst>
              <a:ext uri="{FF2B5EF4-FFF2-40B4-BE49-F238E27FC236}">
                <a16:creationId xmlns:a16="http://schemas.microsoft.com/office/drawing/2014/main" xmlns="" id="{975514C7-2599-4F60-8802-9090D2985F5A}"/>
              </a:ext>
            </a:extLst>
          </p:cNvPr>
          <p:cNvSpPr>
            <a:spLocks noGrp="1"/>
          </p:cNvSpPr>
          <p:nvPr>
            <p:ph type="body" sz="quarter" idx="11"/>
          </p:nvPr>
        </p:nvSpPr>
        <p:spPr>
          <a:xfrm>
            <a:off x="1431758" y="1438382"/>
            <a:ext cx="10234547" cy="4423025"/>
          </a:xfrm>
        </p:spPr>
        <p:txBody>
          <a:bodyPr>
            <a:normAutofit/>
          </a:bodyPr>
          <a:lstStyle/>
          <a:p>
            <a:r>
              <a:rPr lang="sv-SE" sz="2800" dirty="0">
                <a:cs typeface="Times New Roman" panose="02020603050405020304" pitchFamily="18" charset="0"/>
              </a:rPr>
              <a:t>Att inte få stöd när behoven uppstår kan få allvarliga konsekvenser för ett barns psykiska hälsa både nu och på sikt. </a:t>
            </a:r>
          </a:p>
          <a:p>
            <a:r>
              <a:rPr lang="sv-SE" sz="2800" dirty="0">
                <a:cs typeface="Times New Roman" panose="02020603050405020304" pitchFamily="18" charset="0"/>
              </a:rPr>
              <a:t>Barns utsatthet tar inte paus och varje barn har rätt till stöd även i en kris. </a:t>
            </a:r>
          </a:p>
          <a:p>
            <a:r>
              <a:rPr lang="sv-SE" sz="2800" dirty="0">
                <a:cs typeface="Times New Roman" panose="02020603050405020304" pitchFamily="18" charset="0"/>
              </a:rPr>
              <a:t>Viktigt att stödinsatser erbjuds och blir lättillgängliga för barn och unga inför och under sommarlovet.</a:t>
            </a:r>
          </a:p>
          <a:p>
            <a:endParaRPr lang="sv-SE" sz="2800" dirty="0">
              <a:cs typeface="Times New Roman" panose="02020603050405020304" pitchFamily="18" charset="0"/>
            </a:endParaRPr>
          </a:p>
          <a:p>
            <a:pPr marL="0" indent="0">
              <a:buNone/>
            </a:pPr>
            <a:endParaRPr lang="sv-SE" sz="2800" dirty="0">
              <a:cs typeface="Times New Roman" panose="02020603050405020304" pitchFamily="18" charset="0"/>
            </a:endParaRPr>
          </a:p>
          <a:p>
            <a:pPr marL="0" indent="0">
              <a:buNone/>
            </a:pPr>
            <a:endParaRPr lang="sv-SE" sz="2600" dirty="0">
              <a:latin typeface="+mj-lt"/>
            </a:endParaRPr>
          </a:p>
        </p:txBody>
      </p:sp>
      <p:pic>
        <p:nvPicPr>
          <p:cNvPr id="4" name="Bildobjekt 3">
            <a:extLst>
              <a:ext uri="{FF2B5EF4-FFF2-40B4-BE49-F238E27FC236}">
                <a16:creationId xmlns:a16="http://schemas.microsoft.com/office/drawing/2014/main" xmlns="" id="{C32A2CA6-3928-4EB8-9D10-D314418EC8C6}"/>
              </a:ext>
            </a:extLst>
          </p:cNvPr>
          <p:cNvPicPr>
            <a:picLocks noChangeAspect="1"/>
          </p:cNvPicPr>
          <p:nvPr/>
        </p:nvPicPr>
        <p:blipFill>
          <a:blip r:embed="rId2"/>
          <a:stretch>
            <a:fillRect/>
          </a:stretch>
        </p:blipFill>
        <p:spPr>
          <a:xfrm>
            <a:off x="10957206" y="6182175"/>
            <a:ext cx="1115665" cy="518205"/>
          </a:xfrm>
          <a:prstGeom prst="rect">
            <a:avLst/>
          </a:prstGeom>
        </p:spPr>
      </p:pic>
      <p:pic>
        <p:nvPicPr>
          <p:cNvPr id="5" name="Bildobjekt 4">
            <a:extLst>
              <a:ext uri="{FF2B5EF4-FFF2-40B4-BE49-F238E27FC236}">
                <a16:creationId xmlns:a16="http://schemas.microsoft.com/office/drawing/2014/main" xmlns="" id="{6F25F4D6-A92E-4C9D-8A75-A89A85A44C81}"/>
              </a:ext>
            </a:extLst>
          </p:cNvPr>
          <p:cNvPicPr>
            <a:picLocks noChangeAspect="1"/>
          </p:cNvPicPr>
          <p:nvPr/>
        </p:nvPicPr>
        <p:blipFill>
          <a:blip r:embed="rId3"/>
          <a:stretch>
            <a:fillRect/>
          </a:stretch>
        </p:blipFill>
        <p:spPr>
          <a:xfrm>
            <a:off x="4277057" y="4211066"/>
            <a:ext cx="3223989" cy="2417102"/>
          </a:xfrm>
          <a:prstGeom prst="rect">
            <a:avLst/>
          </a:prstGeom>
        </p:spPr>
      </p:pic>
    </p:spTree>
    <p:extLst>
      <p:ext uri="{BB962C8B-B14F-4D97-AF65-F5344CB8AC3E}">
        <p14:creationId xmlns:p14="http://schemas.microsoft.com/office/powerpoint/2010/main" val="28881416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rbkommuner-mall.potx" id="{55802CEE-B86B-4639-892E-B40F4FDBF784}" vid="{811E4492-ECA3-4A2D-A411-9E8ABB9A499B}"/>
    </a:ext>
  </a:ext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rbkommuner-mall.potx" id="{55802CEE-B86B-4639-892E-B40F4FDBF784}" vid="{B8B2C7D6-5C2D-4FA3-84BB-7B2757D85FA7}"/>
    </a:ext>
  </a:extLst>
</a:theme>
</file>

<file path=ppt/theme/theme3.xml><?xml version="1.0" encoding="utf-8"?>
<a:theme xmlns:a="http://schemas.openxmlformats.org/drawingml/2006/main" name="1_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rbkommuner-mall.potx" id="{55802CEE-B86B-4639-892E-B40F4FDBF784}" vid="{B8B2C7D6-5C2D-4FA3-84BB-7B2757D85FA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ytt Word" ma:contentTypeID="0x010100F0CC08FD9F05314799DE880433A10B20" ma:contentTypeVersion="15" ma:contentTypeDescription="Skapa ett nytt dokument." ma:contentTypeScope="" ma:versionID="fea1d57f23832076c4a5b024f8ace243">
  <xsd:schema xmlns:xsd="http://www.w3.org/2001/XMLSchema" xmlns:xs="http://www.w3.org/2001/XMLSchema" xmlns:p="http://schemas.microsoft.com/office/2006/metadata/properties" xmlns:ns1="http://schemas.microsoft.com/sharepoint/v3" xmlns:ns2="42216b4e-09bb-437c-8d1c-32b7b98ad1df" xmlns:ns3="54344de9-4a68-4968-bd31-f82509e5da64" targetNamespace="http://schemas.microsoft.com/office/2006/metadata/properties" ma:root="true" ma:fieldsID="dd316499b4df38710197a474aa847fec" ns1:_="" ns2:_="" ns3:_="">
    <xsd:import namespace="http://schemas.microsoft.com/sharepoint/v3"/>
    <xsd:import namespace="42216b4e-09bb-437c-8d1c-32b7b98ad1df"/>
    <xsd:import namespace="54344de9-4a68-4968-bd31-f82509e5da64"/>
    <xsd:element name="properties">
      <xsd:complexType>
        <xsd:sequence>
          <xsd:element name="documentManagement">
            <xsd:complexType>
              <xsd:all>
                <xsd:element ref="ns2:SharedWithUsers" minOccurs="0"/>
                <xsd:element ref="ns2:SharedWithDetails" minOccurs="0"/>
                <xsd:element ref="ns1:Categories" minOccurs="0"/>
                <xsd:element ref="ns3:Dokument_x0020_typ"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ies" ma:index="10" nillable="true" ma:displayName="Kategorier" ma:description="" ma:internalName="Categorie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216b4e-09bb-437c-8d1c-32b7b98ad1df"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344de9-4a68-4968-bd31-f82509e5da64" elementFormDefault="qualified">
    <xsd:import namespace="http://schemas.microsoft.com/office/2006/documentManagement/types"/>
    <xsd:import namespace="http://schemas.microsoft.com/office/infopath/2007/PartnerControls"/>
    <xsd:element name="Dokument_x0020_typ" ma:index="11" nillable="true" ma:displayName="Dokumenttyp" ma:default="Dokument" ma:format="Dropdown" ma:internalName="Dokument_x0020_typ">
      <xsd:simpleType>
        <xsd:restriction base="dms:Choice">
          <xsd:enumeration value="Dokument"/>
          <xsd:enumeration value="Arbetsmaterial"/>
          <xsd:enumeration value="Avtal"/>
          <xsd:enumeration value="Kurser"/>
          <xsd:enumeration value="Protokoll"/>
          <xsd:enumeration value="Rapport"/>
          <xsd:enumeration value="Styrande dokument"/>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kument_x0020_typ xmlns="54344de9-4a68-4968-bd31-f82509e5da64">Dokument</Dokument_x0020_typ>
    <Categor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058BFC-27FC-430F-B02A-6BD45745C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216b4e-09bb-437c-8d1c-32b7b98ad1df"/>
    <ds:schemaRef ds:uri="54344de9-4a68-4968-bd31-f82509e5da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C0316B-DF37-4BB1-93F7-ACE43CE37BD9}">
  <ds:schemaRefs>
    <ds:schemaRef ds:uri="http://purl.org/dc/dcmitype/"/>
    <ds:schemaRef ds:uri="http://schemas.openxmlformats.org/package/2006/metadata/core-properties"/>
    <ds:schemaRef ds:uri="http://purl.org/dc/elements/1.1/"/>
    <ds:schemaRef ds:uri="http://schemas.microsoft.com/office/2006/documentManagement/types"/>
    <ds:schemaRef ds:uri="42216b4e-09bb-437c-8d1c-32b7b98ad1df"/>
    <ds:schemaRef ds:uri="http://schemas.microsoft.com/sharepoint/v3"/>
    <ds:schemaRef ds:uri="http://schemas.microsoft.com/office/infopath/2007/PartnerControls"/>
    <ds:schemaRef ds:uri="http://purl.org/dc/terms/"/>
    <ds:schemaRef ds:uri="54344de9-4a68-4968-bd31-f82509e5da6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7F50D5D-CC7B-4631-8EC2-C80B6FC0BF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Norrbottens Kommuner Powerpointmall</Template>
  <TotalTime>282</TotalTime>
  <Words>372</Words>
  <Application>Microsoft Office PowerPoint</Application>
  <PresentationFormat>Bredbild</PresentationFormat>
  <Paragraphs>50</Paragraphs>
  <Slides>8</Slides>
  <Notes>0</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8</vt:i4>
      </vt:variant>
    </vt:vector>
  </HeadingPairs>
  <TitlesOfParts>
    <vt:vector size="15" baseType="lpstr">
      <vt:lpstr>apercu-regular</vt:lpstr>
      <vt:lpstr>Arial</vt:lpstr>
      <vt:lpstr>Calibri</vt:lpstr>
      <vt:lpstr>Times New Roman</vt:lpstr>
      <vt:lpstr>Office-tema</vt:lpstr>
      <vt:lpstr>Anpassad formgivning</vt:lpstr>
      <vt:lpstr>1_Anpassad formgivning</vt:lpstr>
      <vt:lpstr>PowerPoint-presentation</vt:lpstr>
      <vt:lpstr> Familjekonflikter ökar i samtalen till Bris</vt:lpstr>
      <vt:lpstr> Familjekonflikter ökar i samtalen till Bris</vt:lpstr>
      <vt:lpstr>PowerPoint-presentation</vt:lpstr>
      <vt:lpstr>Döden har kommit närmare</vt:lpstr>
      <vt:lpstr>PowerPoint-presentation</vt:lpstr>
      <vt:lpstr>Stödbehoven minskar inte</vt:lpstr>
      <vt:lpstr>STÖD I SOMMAR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Eva Lakso</dc:creator>
  <cp:lastModifiedBy>Kristina Yacoub Larsson</cp:lastModifiedBy>
  <cp:revision>624</cp:revision>
  <cp:lastPrinted>2018-03-07T12:55:45Z</cp:lastPrinted>
  <dcterms:created xsi:type="dcterms:W3CDTF">2016-05-10T10:11:57Z</dcterms:created>
  <dcterms:modified xsi:type="dcterms:W3CDTF">2020-05-29T06:40:37Z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0x010100F0CC08FD9F05314799DE880433A10B20</vt:lpwstr>
  </property>
</Properties>
</file>