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  <p:sldMasterId id="2147483686" r:id="rId7"/>
    <p:sldMasterId id="2147483695" r:id="rId8"/>
  </p:sldMasterIdLst>
  <p:notesMasterIdLst>
    <p:notesMasterId r:id="rId35"/>
  </p:notesMasterIdLst>
  <p:sldIdLst>
    <p:sldId id="301" r:id="rId9"/>
    <p:sldId id="324" r:id="rId10"/>
    <p:sldId id="333" r:id="rId11"/>
    <p:sldId id="326" r:id="rId12"/>
    <p:sldId id="302" r:id="rId13"/>
    <p:sldId id="322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2" r:id="rId22"/>
    <p:sldId id="327" r:id="rId23"/>
    <p:sldId id="313" r:id="rId24"/>
    <p:sldId id="316" r:id="rId25"/>
    <p:sldId id="317" r:id="rId26"/>
    <p:sldId id="329" r:id="rId27"/>
    <p:sldId id="318" r:id="rId28"/>
    <p:sldId id="331" r:id="rId29"/>
    <p:sldId id="332" r:id="rId30"/>
    <p:sldId id="321" r:id="rId31"/>
    <p:sldId id="320" r:id="rId32"/>
    <p:sldId id="323" r:id="rId33"/>
    <p:sldId id="334" r:id="rId3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A4FFD-D419-4C9B-8CF2-66D2DAA75833}" type="datetimeFigureOut">
              <a:rPr lang="sv-SE" smtClean="0"/>
              <a:t>2020-05-29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16788-DD46-4551-8385-D2D4D001DF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42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AE009-48E8-41C6-A400-FAC650C6A59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65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AE009-48E8-41C6-A400-FAC650C6A59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47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fast läkarkontakt i relation till utföraren inom vårdvalet. Dessa förslag kommer att behandlas i ett senare sammanhang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6788-DD46-4551-8385-D2D4D001DF6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142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AE009-48E8-41C6-A400-FAC650C6A590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684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AE009-48E8-41C6-A400-FAC650C6A590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36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12712" y="474134"/>
            <a:ext cx="9223021" cy="5344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8241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8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avsni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87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xmlns="" id="{E0CF1DFE-83CD-4DBA-9864-1BB764A14C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xmlns="" id="{66BA1DF9-F254-47E8-AD5B-F1789C944E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705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xmlns="" id="{05E2CB7E-A3C4-4B87-A60A-A968FF73A4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4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xmlns="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xmlns="" id="{FBF56087-D006-4AE0-B04E-26938F3EF5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000" dirty="0" smtClean="0"/>
              <a:t>God och nära vård </a:t>
            </a:r>
            <a:br>
              <a:rPr lang="sv-SE" sz="6000" dirty="0" smtClean="0"/>
            </a:br>
            <a:endParaRPr lang="sv-SE" sz="6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Lagrådsremiss: </a:t>
            </a:r>
          </a:p>
          <a:p>
            <a:pPr marL="30163" indent="0">
              <a:buNone/>
            </a:pPr>
            <a:r>
              <a:rPr lang="sv-SE" dirty="0" smtClean="0"/>
              <a:t>Inriktningen </a:t>
            </a:r>
            <a:r>
              <a:rPr lang="sv-SE" dirty="0"/>
              <a:t>för en nära och tillgänglig vård – en primärvårdsreform </a:t>
            </a:r>
            <a:endParaRPr lang="sv-SE" dirty="0" smtClean="0"/>
          </a:p>
          <a:p>
            <a:pPr marL="30163" indent="0">
              <a:buNone/>
            </a:pPr>
            <a:endParaRPr lang="sv-SE" dirty="0" smtClean="0"/>
          </a:p>
          <a:p>
            <a:r>
              <a:rPr lang="sv-SE" dirty="0" smtClean="0"/>
              <a:t>Huvudbetänkande:</a:t>
            </a:r>
          </a:p>
          <a:p>
            <a:pPr marL="30163" indent="0">
              <a:buNone/>
            </a:pPr>
            <a:r>
              <a:rPr lang="sv-SE" dirty="0"/>
              <a:t>God och Nära vård </a:t>
            </a:r>
            <a:r>
              <a:rPr lang="sv-SE" dirty="0" smtClean="0"/>
              <a:t>- En </a:t>
            </a:r>
            <a:r>
              <a:rPr lang="sv-SE" dirty="0"/>
              <a:t>reform för ett hållbart hälso-och sjukvårdssystem </a:t>
            </a:r>
            <a:r>
              <a:rPr lang="sv-SE" dirty="0" smtClean="0"/>
              <a:t>SOU 2020:19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04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Omställningen behöver följas och uppföljningen av primärvården behöver utvecklas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Socialstyrelsen och Myndigheten för vård- och omsorgsanalys, i nära samverkan med SKR, regioner och kommuner, bör följa </a:t>
            </a:r>
            <a:r>
              <a:rPr lang="sv-SE" dirty="0" smtClean="0"/>
              <a:t>utvecklingen </a:t>
            </a:r>
            <a:r>
              <a:rPr lang="sv-SE" dirty="0"/>
              <a:t>av omställningen och att utveckla denna uppföljning över tid</a:t>
            </a:r>
            <a:r>
              <a:rPr lang="sv-SE" dirty="0" smtClean="0"/>
              <a:t>.</a:t>
            </a:r>
          </a:p>
          <a:p>
            <a:r>
              <a:rPr lang="sv-SE" dirty="0"/>
              <a:t>Myndigheten för vård- och </a:t>
            </a:r>
            <a:r>
              <a:rPr lang="sv-SE" dirty="0" smtClean="0"/>
              <a:t>omsorgsanalys: följa </a:t>
            </a:r>
            <a:r>
              <a:rPr lang="sv-SE" dirty="0"/>
              <a:t>utvecklingen ur ett system- och </a:t>
            </a:r>
            <a:r>
              <a:rPr lang="sv-SE" dirty="0" smtClean="0"/>
              <a:t>patientperspektiv. </a:t>
            </a:r>
          </a:p>
          <a:p>
            <a:r>
              <a:rPr lang="sv-SE" dirty="0" smtClean="0"/>
              <a:t>Socialstyrelsen: enligt tidigare plan + nationellt stöd fast läkarkontakt samt följa upp fast läkarkontakt nationell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82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Fördelning av patientansvar per fast läkarkontakt i primärvården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Råd eller riktlinjer som stöder </a:t>
            </a:r>
            <a:r>
              <a:rPr lang="sv-SE" dirty="0" smtClean="0"/>
              <a:t>verksamheter </a:t>
            </a:r>
            <a:r>
              <a:rPr lang="sv-SE" dirty="0"/>
              <a:t>och vårdgivare i hur patientansvar lämpligast kan fördelas på funktionen fast läkarkontakt i primärvården bör tas fram</a:t>
            </a:r>
            <a:r>
              <a:rPr lang="sv-SE" dirty="0" smtClean="0"/>
              <a:t>.</a:t>
            </a:r>
          </a:p>
          <a:p>
            <a:r>
              <a:rPr lang="sv-SE" dirty="0"/>
              <a:t>Socialstyrelsen i uppdrag att formulera ett sådant nationellt stöd</a:t>
            </a:r>
          </a:p>
        </p:txBody>
      </p:sp>
    </p:spTree>
    <p:extLst>
      <p:ext uri="{BB962C8B-B14F-4D97-AF65-F5344CB8AC3E}">
        <p14:creationId xmlns:p14="http://schemas.microsoft.com/office/powerpoint/2010/main" val="15165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Genomförs ej</a:t>
            </a:r>
            <a:br>
              <a:rPr lang="sv-SE" sz="3600" dirty="0" smtClean="0"/>
            </a:b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2105994"/>
            <a:ext cx="9609825" cy="3738598"/>
          </a:xfrm>
        </p:spPr>
        <p:txBody>
          <a:bodyPr/>
          <a:lstStyle/>
          <a:p>
            <a:r>
              <a:rPr lang="sv-SE" dirty="0"/>
              <a:t>Förslaget att regionerna ska rapportera in uppgifter från utförare i primärvård till en nationell </a:t>
            </a:r>
            <a:r>
              <a:rPr lang="sv-SE" dirty="0" smtClean="0"/>
              <a:t>databas.</a:t>
            </a:r>
          </a:p>
          <a:p>
            <a:r>
              <a:rPr lang="sv-SE" dirty="0"/>
              <a:t>N</a:t>
            </a:r>
            <a:r>
              <a:rPr lang="sv-SE" dirty="0" smtClean="0"/>
              <a:t>ationella </a:t>
            </a:r>
            <a:r>
              <a:rPr lang="sv-SE" dirty="0"/>
              <a:t>samråd kring genomförandet av </a:t>
            </a:r>
            <a:r>
              <a:rPr lang="sv-SE" dirty="0" smtClean="0"/>
              <a:t>färdplanen.</a:t>
            </a:r>
          </a:p>
          <a:p>
            <a:r>
              <a:rPr lang="sv-SE" dirty="0" smtClean="0"/>
              <a:t>Statlig </a:t>
            </a:r>
            <a:r>
              <a:rPr lang="sv-SE" dirty="0"/>
              <a:t>finansiering av specialiseringstjänster i </a:t>
            </a:r>
            <a:r>
              <a:rPr lang="sv-SE" dirty="0" smtClean="0"/>
              <a:t>allmänmedicin</a:t>
            </a:r>
          </a:p>
          <a:p>
            <a:r>
              <a:rPr lang="sv-SE" dirty="0" smtClean="0"/>
              <a:t>Förslaget att </a:t>
            </a:r>
            <a:r>
              <a:rPr lang="sv-SE" dirty="0"/>
              <a:t>regionen ska organisera Vårdval primärvård så att en utförare ensam eller i </a:t>
            </a:r>
            <a:r>
              <a:rPr lang="sv-SE" dirty="0" smtClean="0"/>
              <a:t>samverkan </a:t>
            </a:r>
            <a:r>
              <a:rPr lang="sv-SE" dirty="0"/>
              <a:t>med andra särskilt tillhandahåller de kompetenser och hälso- och sjukvårdstjänster som krävs för att primärvårdens grunduppdrag ska </a:t>
            </a:r>
            <a:r>
              <a:rPr lang="sv-SE" dirty="0" smtClean="0"/>
              <a:t>fullgöras.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0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544818"/>
            <a:ext cx="10668331" cy="1231392"/>
          </a:xfrm>
        </p:spPr>
        <p:txBody>
          <a:bodyPr/>
          <a:lstStyle/>
          <a:p>
            <a:r>
              <a:rPr lang="sv-SE" sz="3600" dirty="0" smtClean="0"/>
              <a:t>God och Nära vård- En </a:t>
            </a:r>
            <a:r>
              <a:rPr lang="sv-SE" sz="3600" dirty="0"/>
              <a:t>reform för ett hållbart hälso-och sjukvårdssystem SOU 2020:19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1" y="2045498"/>
            <a:ext cx="10668331" cy="3738598"/>
          </a:xfrm>
        </p:spPr>
        <p:txBody>
          <a:bodyPr/>
          <a:lstStyle/>
          <a:p>
            <a:r>
              <a:rPr lang="sv-SE" dirty="0" smtClean="0"/>
              <a:t>Samverkan</a:t>
            </a:r>
          </a:p>
          <a:p>
            <a:r>
              <a:rPr lang="sv-SE" dirty="0" smtClean="0"/>
              <a:t>Planeringsverktyg</a:t>
            </a:r>
          </a:p>
          <a:p>
            <a:r>
              <a:rPr lang="sv-SE" dirty="0" err="1" smtClean="0"/>
              <a:t>Patientkontrakt</a:t>
            </a:r>
            <a:endParaRPr lang="sv-SE" dirty="0" smtClean="0"/>
          </a:p>
          <a:p>
            <a:r>
              <a:rPr lang="sv-SE" dirty="0" smtClean="0"/>
              <a:t>Utbildning</a:t>
            </a:r>
          </a:p>
          <a:p>
            <a:r>
              <a:rPr lang="sv-SE" dirty="0"/>
              <a:t>N</a:t>
            </a:r>
            <a:r>
              <a:rPr lang="sv-SE" dirty="0" smtClean="0"/>
              <a:t>ationella taxan</a:t>
            </a:r>
          </a:p>
          <a:p>
            <a:r>
              <a:rPr lang="sv-SE" dirty="0"/>
              <a:t>Ö</a:t>
            </a:r>
            <a:r>
              <a:rPr lang="sv-SE" dirty="0" smtClean="0"/>
              <a:t>ppen </a:t>
            </a:r>
            <a:r>
              <a:rPr lang="sv-SE" dirty="0"/>
              <a:t>och sluten </a:t>
            </a:r>
            <a:r>
              <a:rPr lang="sv-SE" dirty="0" smtClean="0"/>
              <a:t>vård</a:t>
            </a:r>
            <a:endParaRPr lang="sv-SE" dirty="0"/>
          </a:p>
          <a:p>
            <a:r>
              <a:rPr lang="sv-SE" dirty="0"/>
              <a:t>Att stödja och följa omställningen, </a:t>
            </a:r>
            <a:r>
              <a:rPr lang="sv-SE" dirty="0" smtClean="0"/>
              <a:t>uppföljning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7F8F5F8E-B98B-407C-8008-5C8035D9B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7128" r="3333" b="6941"/>
          <a:stretch/>
        </p:blipFill>
        <p:spPr>
          <a:xfrm rot="6120000">
            <a:off x="7414121" y="2900921"/>
            <a:ext cx="2903741" cy="20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379927"/>
            <a:ext cx="10243912" cy="1231392"/>
          </a:xfrm>
        </p:spPr>
        <p:txBody>
          <a:bodyPr/>
          <a:lstStyle/>
          <a:p>
            <a:r>
              <a:rPr lang="sv-SE" sz="4000" dirty="0" smtClean="0"/>
              <a:t>Generella utgångspunkter 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1798388"/>
            <a:ext cx="10025934" cy="37385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Personcentrerad </a:t>
            </a:r>
            <a:r>
              <a:rPr lang="sv-SE" dirty="0"/>
              <a:t>vård och omsorg som utgångspunkt</a:t>
            </a:r>
            <a:r>
              <a:rPr lang="sv-SE" dirty="0" smtClean="0"/>
              <a:t>.</a:t>
            </a:r>
          </a:p>
          <a:p>
            <a:pPr marL="30163" indent="0">
              <a:buNone/>
            </a:pPr>
            <a:endParaRPr lang="sv-SE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v-SE" dirty="0"/>
              <a:t>Kommunernas roll som sjukvårdshuvudmän </a:t>
            </a:r>
            <a:r>
              <a:rPr lang="sv-SE" dirty="0" smtClean="0"/>
              <a:t>förtydligas.</a:t>
            </a:r>
          </a:p>
          <a:p>
            <a:pPr lvl="0"/>
            <a:endParaRPr lang="sv-SE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v-SE" dirty="0"/>
              <a:t>Den </a:t>
            </a:r>
            <a:r>
              <a:rPr lang="sv-SE" dirty="0" smtClean="0"/>
              <a:t>hälso-och sjukvård </a:t>
            </a:r>
            <a:r>
              <a:rPr lang="sv-SE" dirty="0"/>
              <a:t>kommunerna ansvarar för att erbjuda är på </a:t>
            </a:r>
            <a:r>
              <a:rPr lang="sv-SE" dirty="0" smtClean="0"/>
              <a:t>primärvårdsnivå. </a:t>
            </a:r>
            <a:endParaRPr lang="sv-SE" dirty="0"/>
          </a:p>
          <a:p>
            <a:pPr marL="30163" lv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5414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379927"/>
            <a:ext cx="10243912" cy="1231392"/>
          </a:xfrm>
        </p:spPr>
        <p:txBody>
          <a:bodyPr/>
          <a:lstStyle/>
          <a:p>
            <a:r>
              <a:rPr lang="sv-SE" sz="4000" dirty="0" smtClean="0"/>
              <a:t>Organisatorisk samverkan  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1299624"/>
            <a:ext cx="10243912" cy="373859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Begreppet hemsjukvård ersätt med hälso- och sjukvård i </a:t>
            </a:r>
            <a:r>
              <a:rPr lang="sv-SE" dirty="0" smtClean="0"/>
              <a:t>hemmet.</a:t>
            </a:r>
            <a:endParaRPr lang="sv-SE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Samverkanskrav </a:t>
            </a:r>
            <a:r>
              <a:rPr lang="sv-SE" dirty="0"/>
              <a:t>på regioner och kommuner vad gäller utveckling och planering av hälso- och sjukvård införs</a:t>
            </a:r>
            <a:r>
              <a:rPr lang="sv-SE" dirty="0" smtClean="0"/>
              <a:t>.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Regioner och kommuner ska </a:t>
            </a:r>
            <a:r>
              <a:rPr lang="sv-SE" dirty="0" smtClean="0"/>
              <a:t>upprätta </a:t>
            </a:r>
            <a:r>
              <a:rPr lang="sv-SE" dirty="0"/>
              <a:t>en övergripande gemensam </a:t>
            </a:r>
            <a:r>
              <a:rPr lang="sv-SE" dirty="0" smtClean="0"/>
              <a:t>plan för </a:t>
            </a:r>
            <a:r>
              <a:rPr lang="sv-SE" dirty="0"/>
              <a:t>utformningen av hälso- och sjukvård på </a:t>
            </a:r>
            <a:r>
              <a:rPr lang="sv-SE" dirty="0" smtClean="0"/>
              <a:t>primärvårdsnivå. </a:t>
            </a:r>
            <a:endParaRPr lang="sv-SE" dirty="0"/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D</a:t>
            </a:r>
            <a:r>
              <a:rPr lang="sv-SE" dirty="0" smtClean="0"/>
              <a:t>är </a:t>
            </a:r>
            <a:r>
              <a:rPr lang="sv-SE" dirty="0"/>
              <a:t>det bedrivs hälso- och sjukvårdsverksamhet ska det finnas de förutsättningar för samverkan som behövs för att en god vård ska kunna </a:t>
            </a:r>
            <a:r>
              <a:rPr lang="sv-SE" dirty="0" smtClean="0"/>
              <a:t>ges</a:t>
            </a:r>
            <a:r>
              <a:rPr lang="sv-SE" dirty="0"/>
              <a:t> </a:t>
            </a:r>
            <a:r>
              <a:rPr lang="sv-SE" dirty="0" smtClean="0"/>
              <a:t>(även utförarnivå).</a:t>
            </a:r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42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10243912" cy="1231392"/>
          </a:xfrm>
        </p:spPr>
        <p:txBody>
          <a:bodyPr/>
          <a:lstStyle/>
          <a:p>
            <a:r>
              <a:rPr lang="sv-SE" sz="3600" dirty="0" smtClean="0"/>
              <a:t>Specialiserad vård i hemmet 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9047" y="1974272"/>
            <a:ext cx="9609825" cy="3738598"/>
          </a:xfrm>
        </p:spPr>
        <p:txBody>
          <a:bodyPr/>
          <a:lstStyle/>
          <a:p>
            <a:pPr marL="30163" indent="0">
              <a:buNone/>
            </a:pPr>
            <a:r>
              <a:rPr lang="sv-SE" dirty="0"/>
              <a:t>Den </a:t>
            </a:r>
            <a:r>
              <a:rPr lang="sv-SE" dirty="0" smtClean="0"/>
              <a:t>hälso-och sjukvård </a:t>
            </a:r>
            <a:r>
              <a:rPr lang="sv-SE" dirty="0"/>
              <a:t>kommunerna ansvarar för att erbjuda är på primärvårdsnivå, men kommunens medarbetare kan medverka i insatser som regionen ansvarar för att erbjuda (B)</a:t>
            </a:r>
          </a:p>
          <a:p>
            <a:pPr marL="30163" indent="0">
              <a:buNone/>
            </a:pPr>
            <a:endParaRPr lang="sv-SE" b="1" dirty="0" smtClean="0"/>
          </a:p>
          <a:p>
            <a:pPr marL="30163" indent="0">
              <a:buNone/>
            </a:pPr>
            <a:r>
              <a:rPr lang="sv-SE" b="1" dirty="0" smtClean="0"/>
              <a:t>SKR särskilt yttrande avtalssamverkan:</a:t>
            </a:r>
          </a:p>
          <a:p>
            <a:pPr marL="30163" indent="0">
              <a:buNone/>
            </a:pPr>
            <a:r>
              <a:rPr lang="sv-SE" dirty="0" smtClean="0"/>
              <a:t>Behövs konkreta </a:t>
            </a:r>
            <a:r>
              <a:rPr lang="sv-SE" dirty="0"/>
              <a:t>lagförslag som möjliggör avtalssamverkan mellan region och kommun avseende hälso- och sjukvårdsinsatser inom öppen specialiserad vård i den enskildes </a:t>
            </a:r>
            <a:r>
              <a:rPr lang="sv-SE" dirty="0" smtClean="0"/>
              <a:t>hem.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53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500529"/>
            <a:ext cx="9609825" cy="1231392"/>
          </a:xfrm>
        </p:spPr>
        <p:txBody>
          <a:bodyPr/>
          <a:lstStyle/>
          <a:p>
            <a:r>
              <a:rPr lang="sv-SE" sz="3600" dirty="0" smtClean="0"/>
              <a:t>Personcentrering - Individuell plan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1632168"/>
            <a:ext cx="10757455" cy="37385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En individuell plan ska upprättas om den enskilde har behov av insatser från flera vårdgivare eller insatser från både hälso- och sjukvård och socialtjänst</a:t>
            </a:r>
            <a:r>
              <a:rPr lang="sv-SE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Den </a:t>
            </a:r>
            <a:r>
              <a:rPr lang="sv-SE" dirty="0"/>
              <a:t>enskildes önskemål om att få en individuell plan upprättad ska </a:t>
            </a:r>
            <a:r>
              <a:rPr lang="sv-SE" dirty="0" smtClean="0"/>
              <a:t>beaktas.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Syftet med en individuell plan införs, den ska säkerställa den enskildes behov av trygghet, kontinuitet, samordning och säkerhet.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Patientens </a:t>
            </a:r>
            <a:r>
              <a:rPr lang="sv-SE" dirty="0"/>
              <a:t>egna mål samt förebyggande och rehabiliterande </a:t>
            </a:r>
            <a:r>
              <a:rPr lang="sv-SE" dirty="0" smtClean="0"/>
              <a:t> insatser lyfts fram</a:t>
            </a:r>
            <a:r>
              <a:rPr lang="sv-SE" dirty="0"/>
              <a:t>. </a:t>
            </a: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Samma ansvar för både kommun och region.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46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551329"/>
            <a:ext cx="9609825" cy="1231392"/>
          </a:xfrm>
        </p:spPr>
        <p:txBody>
          <a:bodyPr/>
          <a:lstStyle/>
          <a:p>
            <a:r>
              <a:rPr lang="sv-SE" sz="3600" dirty="0" err="1" smtClean="0"/>
              <a:t>Patientkontrakt</a:t>
            </a:r>
            <a:r>
              <a:rPr lang="sv-SE" sz="3600" dirty="0" smtClean="0"/>
              <a:t> 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2098894"/>
            <a:ext cx="9609825" cy="37385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Varje patient ska ha möjlighet till ett </a:t>
            </a:r>
            <a:r>
              <a:rPr lang="sv-SE" dirty="0" err="1" smtClean="0"/>
              <a:t>Patientkontrakt</a:t>
            </a:r>
            <a:r>
              <a:rPr lang="sv-SE" dirty="0" smtClean="0"/>
              <a:t>.</a:t>
            </a:r>
          </a:p>
          <a:p>
            <a:pPr marL="30163" indent="0">
              <a:buNone/>
            </a:pP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Patientkontraktet </a:t>
            </a:r>
            <a:r>
              <a:rPr lang="sv-SE" dirty="0" smtClean="0"/>
              <a:t>presenterar på </a:t>
            </a:r>
            <a:r>
              <a:rPr lang="sv-SE" dirty="0"/>
              <a:t>ett sammanhållet </a:t>
            </a:r>
            <a:r>
              <a:rPr lang="sv-SE" dirty="0" smtClean="0"/>
              <a:t>sätt </a:t>
            </a:r>
            <a:r>
              <a:rPr lang="sv-SE" dirty="0"/>
              <a:t>patientens individuella plan med de aktiviteter och insatser som är </a:t>
            </a:r>
            <a:r>
              <a:rPr lang="sv-SE" dirty="0" smtClean="0"/>
              <a:t>planerade.</a:t>
            </a:r>
          </a:p>
          <a:p>
            <a:pPr marL="30163" indent="0">
              <a:buNone/>
            </a:pP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Det ska </a:t>
            </a:r>
            <a:r>
              <a:rPr lang="sv-SE" dirty="0" smtClean="0"/>
              <a:t>framgå </a:t>
            </a:r>
            <a:r>
              <a:rPr lang="sv-SE" dirty="0"/>
              <a:t>vem/vilka som utgör patientens fasta </a:t>
            </a:r>
            <a:r>
              <a:rPr lang="sv-SE" dirty="0" smtClean="0"/>
              <a:t>vårdkontakt.</a:t>
            </a:r>
          </a:p>
          <a:p>
            <a:pPr marL="30163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0163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1927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xmlns="" id="{DDB33D8E-FB1C-4937-A24C-CCD958EBD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3" y="1672373"/>
            <a:ext cx="10955715" cy="4129082"/>
          </a:xfrm>
        </p:spPr>
        <p:txBody>
          <a:bodyPr rIns="0"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R</a:t>
            </a:r>
            <a:r>
              <a:rPr lang="sv-SE" sz="2400" dirty="0" smtClean="0"/>
              <a:t>egioner </a:t>
            </a:r>
            <a:r>
              <a:rPr lang="sv-SE" sz="2400" dirty="0"/>
              <a:t>och kommuner ska säkerställa att utbildning sker i den hälso- och sjukvård de ansvarar för.  </a:t>
            </a:r>
            <a:endParaRPr lang="sv-SE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 smtClean="0"/>
              <a:t>Bestämmelsen </a:t>
            </a:r>
            <a:r>
              <a:rPr lang="sv-SE" sz="2400" dirty="0"/>
              <a:t>införs i syfte att synliggöra utbildningens betydelse för kompetensförsörjning och för att möjliggöra att fler aktörer i hälso- och sjukvården medverkar i </a:t>
            </a:r>
            <a:r>
              <a:rPr lang="sv-SE" sz="2400" dirty="0" smtClean="0"/>
              <a:t>utbildningen.</a:t>
            </a:r>
            <a:endParaRPr lang="sv-SE" sz="2400" dirty="0"/>
          </a:p>
          <a:p>
            <a:endParaRPr lang="sv-S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Det ska ingå i primärvårdens grunduppdrag att medverka till utbildning av de professioner som förekommer i </a:t>
            </a:r>
            <a:r>
              <a:rPr lang="sv-SE" sz="2400" dirty="0" smtClean="0"/>
              <a:t>primärvården.</a:t>
            </a:r>
            <a:endParaRPr lang="sv-SE" sz="2400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xmlns="" id="{8CCFEBA5-328F-4E57-B0C8-C4BC971A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99" y="500529"/>
            <a:ext cx="9609825" cy="1231392"/>
          </a:xfrm>
        </p:spPr>
        <p:txBody>
          <a:bodyPr/>
          <a:lstStyle/>
          <a:p>
            <a:r>
              <a:rPr lang="sv-SE" sz="3600" dirty="0" smtClean="0"/>
              <a:t>Utbildning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9001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xmlns="" id="{E06FFA8F-BD0F-4657-A8EE-7DD4572B9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40" y="1921755"/>
            <a:ext cx="10955715" cy="4129082"/>
          </a:xfrm>
        </p:spPr>
        <p:txBody>
          <a:bodyPr rIns="0"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”Integrated health services delivery is defined as an approach to </a:t>
            </a:r>
            <a:r>
              <a:rPr lang="en-US" sz="2000" b="1" dirty="0"/>
              <a:t>strengthen </a:t>
            </a:r>
            <a:r>
              <a:rPr lang="en-US" sz="2000" b="1" dirty="0" err="1" smtClean="0"/>
              <a:t>peoplecentred</a:t>
            </a:r>
            <a:r>
              <a:rPr lang="en-US" sz="2000" b="1" dirty="0" smtClean="0"/>
              <a:t> </a:t>
            </a:r>
            <a:r>
              <a:rPr lang="en-US" sz="2000" dirty="0"/>
              <a:t>health systems through the promotion of the comprehensive delivery of quality services across </a:t>
            </a:r>
            <a:r>
              <a:rPr lang="en-US" sz="2000" b="1" dirty="0"/>
              <a:t>the life-course</a:t>
            </a:r>
            <a:r>
              <a:rPr lang="en-US" sz="2000" dirty="0"/>
              <a:t>, designed according to </a:t>
            </a:r>
            <a:r>
              <a:rPr lang="en-US" sz="2000" b="1" dirty="0"/>
              <a:t>the multidimensional needs of the population and the individual </a:t>
            </a:r>
            <a:r>
              <a:rPr lang="en-US" sz="2000" dirty="0"/>
              <a:t>and delivered by a </a:t>
            </a:r>
            <a:r>
              <a:rPr lang="en-US" sz="2000" b="1" dirty="0"/>
              <a:t>coordinated multidisciplinary team </a:t>
            </a:r>
            <a:r>
              <a:rPr lang="en-US" sz="2000" dirty="0"/>
              <a:t>of providers working </a:t>
            </a:r>
            <a:r>
              <a:rPr lang="en-US" sz="2000" b="1" dirty="0"/>
              <a:t>across settings and levels of care.</a:t>
            </a:r>
            <a:r>
              <a:rPr lang="en-US" sz="2000" dirty="0"/>
              <a:t> It should be effectively managed to ensure optimal outcomes and the appropriate use of resources based on the best available evidence, with feedback loops to continuously improve performance and to </a:t>
            </a:r>
            <a:r>
              <a:rPr lang="en-US" sz="2000" b="1" dirty="0"/>
              <a:t>tackle upstream causes of ill health and to promote </a:t>
            </a:r>
            <a:r>
              <a:rPr lang="en-US" sz="2000" b="1" dirty="0" smtClean="0"/>
              <a:t>wellbeing </a:t>
            </a:r>
            <a:r>
              <a:rPr lang="en-US" sz="2000" b="1" dirty="0"/>
              <a:t>through intersectoral and multisectoral actions</a:t>
            </a:r>
            <a:r>
              <a:rPr lang="en-US" sz="2000" dirty="0" smtClean="0"/>
              <a:t>.”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WHO Regional Office for Europe</a:t>
            </a:r>
            <a:r>
              <a:rPr lang="en-US" sz="1400" i="1" dirty="0"/>
              <a:t>. Integrated care models: an overview</a:t>
            </a:r>
            <a:r>
              <a:rPr lang="en-US" sz="1400" dirty="0"/>
              <a:t>. </a:t>
            </a:r>
            <a:r>
              <a:rPr lang="sv-SE" sz="1400" dirty="0"/>
              <a:t>2016.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xmlns="" id="{18611398-E371-4D05-812B-B2B57C264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9" y="552212"/>
            <a:ext cx="9609825" cy="1231392"/>
          </a:xfrm>
        </p:spPr>
        <p:txBody>
          <a:bodyPr/>
          <a:lstStyle/>
          <a:p>
            <a:r>
              <a:rPr lang="sv-SE" sz="4000" dirty="0" err="1"/>
              <a:t>Integrated</a:t>
            </a:r>
            <a:r>
              <a:rPr lang="sv-SE" sz="4000" dirty="0"/>
              <a:t> </a:t>
            </a:r>
            <a:r>
              <a:rPr lang="sv-SE" sz="4000" dirty="0" err="1"/>
              <a:t>care</a:t>
            </a:r>
            <a:r>
              <a:rPr lang="sv-SE" sz="4000" dirty="0"/>
              <a:t> – Integrerad vård/Nära vård:</a:t>
            </a:r>
          </a:p>
        </p:txBody>
      </p:sp>
    </p:spTree>
    <p:extLst>
      <p:ext uri="{BB962C8B-B14F-4D97-AF65-F5344CB8AC3E}">
        <p14:creationId xmlns:p14="http://schemas.microsoft.com/office/powerpoint/2010/main" val="11247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xmlns="" id="{1C34BC57-C961-4C85-938B-4275B6515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3" y="1721196"/>
            <a:ext cx="10955715" cy="4129082"/>
          </a:xfrm>
        </p:spPr>
        <p:txBody>
          <a:bodyPr rIns="0"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Scenario </a:t>
            </a:r>
            <a:r>
              <a:rPr lang="sv-SE" dirty="0"/>
              <a:t>1, Obligatoriska valfrihetssystem inom delar av fysioterapi och </a:t>
            </a:r>
            <a:r>
              <a:rPr lang="sv-SE" dirty="0" smtClean="0"/>
              <a:t>psykiatri</a:t>
            </a:r>
            <a:endParaRPr lang="sv-SE" sz="2400" dirty="0"/>
          </a:p>
          <a:p>
            <a:endParaRPr lang="sv-SE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Scenario 2, En ny lag om främjande av hälso- och sjukvård i hela landet </a:t>
            </a:r>
            <a:endParaRPr lang="sv-SE" sz="2400" dirty="0"/>
          </a:p>
          <a:p>
            <a:endParaRPr lang="sv-SE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 smtClean="0"/>
              <a:t>LOL </a:t>
            </a:r>
            <a:r>
              <a:rPr lang="sv-SE" sz="2400" dirty="0"/>
              <a:t>och LOF i nuvarande form upphävs</a:t>
            </a:r>
          </a:p>
          <a:p>
            <a:endParaRPr lang="sv-S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Ö</a:t>
            </a:r>
            <a:r>
              <a:rPr lang="sv-SE" sz="2400" dirty="0" smtClean="0"/>
              <a:t>vergångsregler </a:t>
            </a:r>
            <a:r>
              <a:rPr lang="sv-SE" sz="2400" dirty="0"/>
              <a:t>fram till 2028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62F13EE-6D61-4124-8F8C-AB13DAED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Nationella </a:t>
            </a:r>
            <a:r>
              <a:rPr lang="sv-SE" sz="4000" dirty="0" smtClean="0"/>
              <a:t>taxan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2168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0735" y="475591"/>
            <a:ext cx="9609825" cy="1231392"/>
          </a:xfrm>
        </p:spPr>
        <p:txBody>
          <a:bodyPr/>
          <a:lstStyle/>
          <a:p>
            <a:r>
              <a:rPr lang="sv-SE" sz="3600" dirty="0"/>
              <a:t>Nationella taxan Scenario 2</a:t>
            </a:r>
            <a:br>
              <a:rPr lang="sv-SE" sz="3600" dirty="0"/>
            </a:br>
            <a:r>
              <a:rPr lang="sv-SE" sz="3600" dirty="0"/>
              <a:t>L</a:t>
            </a:r>
            <a:r>
              <a:rPr lang="sv-SE" sz="3600" dirty="0" smtClean="0"/>
              <a:t>ag </a:t>
            </a:r>
            <a:r>
              <a:rPr lang="sv-SE" sz="3600" dirty="0"/>
              <a:t>om främjande av hälso- och sjukvård i hela landet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7606" y="2378825"/>
            <a:ext cx="10566263" cy="37385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K</a:t>
            </a:r>
            <a:r>
              <a:rPr lang="sv-SE" dirty="0" smtClean="0"/>
              <a:t>ompletterande </a:t>
            </a:r>
            <a:r>
              <a:rPr lang="sv-SE" dirty="0"/>
              <a:t>system </a:t>
            </a:r>
            <a:r>
              <a:rPr lang="sv-SE" dirty="0" smtClean="0"/>
              <a:t>till </a:t>
            </a:r>
            <a:r>
              <a:rPr lang="sv-SE" dirty="0"/>
              <a:t>den offentligt finansierade </a:t>
            </a:r>
            <a:r>
              <a:rPr lang="sv-SE" dirty="0" smtClean="0"/>
              <a:t>vården. 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Nationellt utformat </a:t>
            </a:r>
            <a:r>
              <a:rPr lang="sv-SE" dirty="0" smtClean="0"/>
              <a:t>med syfte att ge bättre </a:t>
            </a:r>
            <a:r>
              <a:rPr lang="sv-SE" dirty="0"/>
              <a:t>förutsättningar för en jämlik vård i hela </a:t>
            </a:r>
            <a:r>
              <a:rPr lang="sv-SE" dirty="0" smtClean="0"/>
              <a:t>landet.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Möjliggör </a:t>
            </a:r>
            <a:r>
              <a:rPr lang="sv-SE" dirty="0"/>
              <a:t>etableringar av mindre hälso- och sjukvårdsaktörer i glesbygd</a:t>
            </a:r>
            <a:r>
              <a:rPr lang="sv-SE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Regioner som uppfyller kriterier kan använda lagen om de vill.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Staten delfinansiär. </a:t>
            </a: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De professioner som idag verkar enligt LOL och LOF exklusive allmänläkare. </a:t>
            </a:r>
            <a:endParaRPr lang="sv-SE" dirty="0"/>
          </a:p>
          <a:p>
            <a:pPr marL="30163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37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Definition glesbygd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Kommuner där mer än hälften av invånarna bor i områden med en befolkningstäthet på under 300 boende/km2.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I dessa kommuner får etablering endast ske på platser belägna minst 30 min med bil från en tätort med 10 000 eller fler invånare.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48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xmlns="" id="{BF122B7F-3D62-4F8E-BE8D-B04935A1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40" y="1389740"/>
            <a:ext cx="10955715" cy="4129082"/>
          </a:xfrm>
        </p:spPr>
        <p:txBody>
          <a:bodyPr rIns="0"/>
          <a:lstStyle/>
          <a:p>
            <a:pPr marR="90170" algn="just" hangingPunct="0">
              <a:buFont typeface="Arial" panose="020B0604020202020204" pitchFamily="34" charset="0"/>
              <a:buChar char="•"/>
            </a:pPr>
            <a:r>
              <a:rPr lang="sv-S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Socialstyrelsen ska utreda de </a:t>
            </a:r>
            <a:r>
              <a:rPr lang="sv-SE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beskrivningssystem </a:t>
            </a: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som används inom hälso- och </a:t>
            </a:r>
            <a:r>
              <a:rPr lang="sv-SE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sjukvården.</a:t>
            </a:r>
          </a:p>
          <a:p>
            <a:pPr marL="30163" marR="90170" indent="0" algn="just" hangingPunct="0">
              <a:buNone/>
            </a:pPr>
            <a:r>
              <a:rPr lang="sv-S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v-SE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yfte:</a:t>
            </a:r>
          </a:p>
          <a:p>
            <a:pPr marR="90170" algn="just" hangingPunct="0">
              <a:buFontTx/>
              <a:buChar char="-"/>
            </a:pPr>
            <a:r>
              <a:rPr lang="sv-SE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att </a:t>
            </a: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underlätta och stimulera en </a:t>
            </a:r>
            <a:r>
              <a:rPr lang="sv-SE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överföring av </a:t>
            </a: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mer vård till öppna </a:t>
            </a:r>
            <a:r>
              <a:rPr lang="sv-SE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vårdformer</a:t>
            </a:r>
          </a:p>
          <a:p>
            <a:pPr marR="90170" algn="just" hangingPunct="0">
              <a:buFontTx/>
              <a:buChar char="-"/>
            </a:pPr>
            <a:r>
              <a:rPr lang="sv-SE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möjliggöra </a:t>
            </a: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att vård kan ges och adekvat beskrivas på lägsta effektiva omhändertagandenivå. </a:t>
            </a:r>
            <a:endParaRPr lang="sv-SE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163" marR="90170" indent="0" algn="just" hangingPunct="0">
              <a:buNone/>
            </a:pPr>
            <a:endParaRPr lang="sv-SE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0170" algn="just" hangingPunct="0">
              <a:buFont typeface="Arial" panose="020B0604020202020204" pitchFamily="34" charset="0"/>
              <a:buChar char="•"/>
            </a:pP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v-S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ppdelning i olika vårdformer fortsatt ändamålsenlig.</a:t>
            </a:r>
          </a:p>
          <a:p>
            <a:pPr marR="90170" algn="just" hangingPunct="0">
              <a:buFont typeface="Arial" panose="020B0604020202020204" pitchFamily="34" charset="0"/>
              <a:buChar char="•"/>
            </a:pPr>
            <a:r>
              <a:rPr lang="sv-S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Begreppet s</a:t>
            </a:r>
            <a:r>
              <a:rPr lang="sv-SE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lutenvård bör ersättas.</a:t>
            </a:r>
            <a:endParaRPr lang="sv-SE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90170" indent="0" algn="just" hangingPunct="0">
              <a:buNone/>
            </a:pPr>
            <a:endParaRPr lang="sv-SE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>
              <a:latin typeface="OrigGarmnd BT" panose="02020602050306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>
              <a:latin typeface="OrigGarmnd BT" panose="02020602050306020403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xmlns="" id="{CC1110A2-1BE5-4055-89E9-AE59C67E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40" y="355280"/>
            <a:ext cx="9609825" cy="1231392"/>
          </a:xfrm>
        </p:spPr>
        <p:txBody>
          <a:bodyPr/>
          <a:lstStyle/>
          <a:p>
            <a:r>
              <a:rPr lang="sv-SE" sz="4000" dirty="0"/>
              <a:t>Öppen och sluten </a:t>
            </a:r>
            <a:r>
              <a:rPr lang="sv-SE" sz="4000" dirty="0" smtClean="0"/>
              <a:t>vård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5253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Förutsättning för genomförande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2285340"/>
            <a:ext cx="9609825" cy="3738598"/>
          </a:xfrm>
        </p:spPr>
        <p:txBody>
          <a:bodyPr/>
          <a:lstStyle/>
          <a:p>
            <a:pPr marL="30163" indent="0">
              <a:buNone/>
            </a:pPr>
            <a:r>
              <a:rPr lang="sv-SE" dirty="0" smtClean="0"/>
              <a:t> 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Under omställningsperioden, 2021-2027 – ÖK mellan regeringen och SKR samlas i en övergripande överenskommelse för omställningen till en God och nära vård.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46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424FDD6-AA1B-4E11-8D99-B002031E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9" y="71039"/>
            <a:ext cx="9609825" cy="1231392"/>
          </a:xfrm>
        </p:spPr>
        <p:txBody>
          <a:bodyPr/>
          <a:lstStyle/>
          <a:p>
            <a:r>
              <a:rPr lang="sv-SE" sz="4000" dirty="0"/>
              <a:t>Framgångsfaktorer och hinder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052D3148-9E30-47E0-8A0B-F98051E64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853" y="825280"/>
            <a:ext cx="5657928" cy="5144708"/>
          </a:xfrm>
        </p:spPr>
        <p:txBody>
          <a:bodyPr/>
          <a:lstStyle/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sz="1800" b="1" dirty="0"/>
              <a:t>Personcentrering </a:t>
            </a:r>
            <a:r>
              <a:rPr lang="sv-SE" sz="1800" dirty="0"/>
              <a:t>och involvering av invånare och patienter i hälso- och sjukvårdens utveckling 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sz="1800" b="1" dirty="0"/>
              <a:t>Interprofessionellt</a:t>
            </a:r>
            <a:r>
              <a:rPr lang="sv-SE" sz="1800" dirty="0"/>
              <a:t> lärande och arbetssätt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sz="1800" b="1" dirty="0"/>
              <a:t>Salutogent f</a:t>
            </a:r>
            <a:r>
              <a:rPr lang="sv-SE" sz="1800" dirty="0"/>
              <a:t>örhållningssätt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sz="1800" dirty="0"/>
              <a:t>Fungerande </a:t>
            </a:r>
            <a:r>
              <a:rPr lang="sv-SE" sz="1800" b="1" dirty="0"/>
              <a:t>samverkan och samordning </a:t>
            </a:r>
            <a:r>
              <a:rPr lang="sv-SE" sz="1800" dirty="0"/>
              <a:t>för ett sammanhängande hälso- och sjukvårdssystem 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sz="1800" b="1" dirty="0"/>
              <a:t>Prehospital och mobil vård </a:t>
            </a:r>
            <a:r>
              <a:rPr lang="sv-SE" sz="1800" dirty="0"/>
              <a:t>– en integrerad del i vårdkedjan 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sz="1800" dirty="0"/>
              <a:t>Samordnad styrning av </a:t>
            </a:r>
            <a:r>
              <a:rPr lang="sv-SE" sz="1800" b="1" dirty="0"/>
              <a:t>kompetensförsörjning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sz="1800" b="1" dirty="0"/>
              <a:t>Logistiklösningar</a:t>
            </a:r>
            <a:r>
              <a:rPr lang="sv-SE" sz="1800" dirty="0"/>
              <a:t> och infrastruktur som understödjer omställningen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sz="1800" b="1" dirty="0"/>
              <a:t>Forskning, utveckling och utbildning </a:t>
            </a:r>
            <a:r>
              <a:rPr lang="sv-SE" sz="1800" dirty="0"/>
              <a:t>som följer med och understödjer omställningen 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sz="1800" b="1" dirty="0"/>
              <a:t>Digitalisering</a:t>
            </a:r>
            <a:r>
              <a:rPr lang="sv-SE" sz="1800" dirty="0"/>
              <a:t> utifrån patienternas och vårdens behov 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sz="1800" b="1" dirty="0"/>
              <a:t>Samverkan</a:t>
            </a:r>
            <a:r>
              <a:rPr lang="sv-SE" sz="1800" dirty="0"/>
              <a:t> med aktörer utanför vård och 	omsorg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8FBC2AD3-123F-495B-8E00-ABB8E8549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7869" y="846997"/>
            <a:ext cx="5351628" cy="5144708"/>
          </a:xfrm>
        </p:spPr>
        <p:txBody>
          <a:bodyPr/>
          <a:lstStyle/>
          <a:p>
            <a:pPr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sv-SE" sz="1800" dirty="0"/>
              <a:t>Bristande uthållighet 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sv-SE" sz="1800" dirty="0"/>
              <a:t>Bristande helhetsperspektiv och systemkunskap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sv-SE" sz="1800" dirty="0"/>
              <a:t>Stor variation i uttolkningen och implementering av befintliga regelverk 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sv-SE" sz="1800" dirty="0"/>
              <a:t>Ekonomiska utmaningar för kommuner och regioner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sv-SE" sz="1800" dirty="0"/>
              <a:t>Bristande inkludering av medarbetarna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sv-SE" sz="1800" dirty="0"/>
              <a:t>Utmaningar med kompetensförsörjning och kompetensutveckling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sv-SE" sz="1800" dirty="0"/>
              <a:t>Investeringsbehov i vårdens byggnader och infrastruktur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sv-SE" sz="1800" dirty="0"/>
              <a:t>Bristande tillgång till kvalitetssäkrade data och kunskap om primärvårdsnivån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sv-SE" sz="1800" dirty="0"/>
              <a:t>Bristande arbete med ledarskapsfrågor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sv-SE" sz="1800" dirty="0"/>
              <a:t>Regelverk och arbetssätt som utestänger de mest behövande</a:t>
            </a:r>
          </a:p>
        </p:txBody>
      </p:sp>
    </p:spTree>
    <p:extLst>
      <p:ext uri="{BB962C8B-B14F-4D97-AF65-F5344CB8AC3E}">
        <p14:creationId xmlns:p14="http://schemas.microsoft.com/office/powerpoint/2010/main" val="11879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Remisshantering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7730" y="1788622"/>
            <a:ext cx="9609825" cy="3738598"/>
          </a:xfrm>
        </p:spPr>
        <p:txBody>
          <a:bodyPr/>
          <a:lstStyle/>
          <a:p>
            <a:r>
              <a:rPr lang="sv-SE" dirty="0" smtClean="0"/>
              <a:t>Remisstid tom 31 augusti</a:t>
            </a:r>
          </a:p>
          <a:p>
            <a:r>
              <a:rPr lang="sv-SE" dirty="0" smtClean="0"/>
              <a:t>SKR anstånd tom 18 september</a:t>
            </a:r>
          </a:p>
          <a:p>
            <a:r>
              <a:rPr lang="sv-SE" dirty="0" smtClean="0"/>
              <a:t>Beslut SKR styrelse 18 september</a:t>
            </a:r>
          </a:p>
          <a:p>
            <a:r>
              <a:rPr lang="sv-SE" dirty="0" smtClean="0"/>
              <a:t>Remisskonferens 2 juni – digital</a:t>
            </a:r>
          </a:p>
          <a:p>
            <a:pPr marL="30163" indent="0">
              <a:buNone/>
            </a:pPr>
            <a:r>
              <a:rPr lang="sv-SE" dirty="0"/>
              <a:t>   </a:t>
            </a:r>
            <a:r>
              <a:rPr lang="sv-SE" smtClean="0"/>
              <a:t>-</a:t>
            </a:r>
            <a:r>
              <a:rPr lang="sv-SE" sz="1800" smtClean="0"/>
              <a:t>Samverkansstrukturer </a:t>
            </a:r>
            <a:r>
              <a:rPr lang="sv-SE" sz="1800" dirty="0"/>
              <a:t>för hälso- och sjukvården </a:t>
            </a:r>
            <a:endParaRPr lang="sv-SE" sz="1800" dirty="0" smtClean="0"/>
          </a:p>
          <a:p>
            <a:pPr marL="30163" indent="0">
              <a:buNone/>
            </a:pPr>
            <a:r>
              <a:rPr lang="sv-SE" sz="1800" dirty="0"/>
              <a:t>   </a:t>
            </a:r>
            <a:r>
              <a:rPr lang="sv-SE" sz="1800" dirty="0" smtClean="0"/>
              <a:t>- Samverkan </a:t>
            </a:r>
            <a:r>
              <a:rPr lang="sv-SE" sz="1800" dirty="0"/>
              <a:t>med </a:t>
            </a:r>
            <a:r>
              <a:rPr lang="sv-SE" sz="1800" dirty="0" smtClean="0"/>
              <a:t>individen</a:t>
            </a:r>
          </a:p>
          <a:p>
            <a:pPr marL="30163" indent="0">
              <a:buNone/>
            </a:pPr>
            <a:r>
              <a:rPr lang="sv-SE" sz="1800" dirty="0"/>
              <a:t> </a:t>
            </a:r>
            <a:r>
              <a:rPr lang="sv-SE" sz="1800" dirty="0" smtClean="0"/>
              <a:t>  </a:t>
            </a:r>
            <a:r>
              <a:rPr lang="sv-SE" sz="1800" dirty="0"/>
              <a:t>- Nationella </a:t>
            </a:r>
            <a:r>
              <a:rPr lang="sv-SE" sz="1800" dirty="0" smtClean="0"/>
              <a:t>taxan</a:t>
            </a:r>
          </a:p>
          <a:p>
            <a:pPr marL="30163" indent="0">
              <a:buNone/>
            </a:pPr>
            <a:r>
              <a:rPr lang="sv-SE" sz="1800" dirty="0"/>
              <a:t>   </a:t>
            </a:r>
            <a:r>
              <a:rPr lang="sv-SE" sz="1800" dirty="0" smtClean="0"/>
              <a:t>- Kompetensförsörjning</a:t>
            </a:r>
            <a:r>
              <a:rPr lang="sv-SE" sz="1800" dirty="0"/>
              <a:t>, utbildning, lärande och </a:t>
            </a:r>
            <a:r>
              <a:rPr lang="sv-SE" sz="1800" dirty="0" smtClean="0"/>
              <a:t>forskning</a:t>
            </a:r>
          </a:p>
          <a:p>
            <a:pPr marL="30163" indent="0">
              <a:buNone/>
            </a:pPr>
            <a:r>
              <a:rPr lang="sv-SE" sz="1800" dirty="0"/>
              <a:t>   - Styrning, ledning och ekonomi</a:t>
            </a:r>
          </a:p>
        </p:txBody>
      </p:sp>
    </p:spTree>
    <p:extLst>
      <p:ext uri="{BB962C8B-B14F-4D97-AF65-F5344CB8AC3E}">
        <p14:creationId xmlns:p14="http://schemas.microsoft.com/office/powerpoint/2010/main" val="365286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/>
        </p:nvSpPr>
        <p:spPr bwMode="auto">
          <a:xfrm>
            <a:off x="2771465" y="1061175"/>
            <a:ext cx="2544000" cy="1056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867" dirty="0">
                <a:latin typeface="Arial" charset="0"/>
              </a:rPr>
              <a:t>Fokus på sjukdom och behandling</a:t>
            </a:r>
          </a:p>
        </p:txBody>
      </p:sp>
      <p:sp>
        <p:nvSpPr>
          <p:cNvPr id="4" name="Rektangel med rundade hörn 3"/>
          <p:cNvSpPr/>
          <p:nvPr/>
        </p:nvSpPr>
        <p:spPr bwMode="auto">
          <a:xfrm>
            <a:off x="2771465" y="2314241"/>
            <a:ext cx="2544000" cy="1056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867" dirty="0">
                <a:latin typeface="Arial" charset="0"/>
              </a:rPr>
              <a:t>Patient och medborgare som passiv mottagare</a:t>
            </a:r>
          </a:p>
        </p:txBody>
      </p:sp>
      <p:sp>
        <p:nvSpPr>
          <p:cNvPr id="5" name="Rektangel med rundade hörn 4"/>
          <p:cNvSpPr/>
          <p:nvPr/>
        </p:nvSpPr>
        <p:spPr bwMode="auto">
          <a:xfrm>
            <a:off x="2771465" y="3556020"/>
            <a:ext cx="2544000" cy="1056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867" dirty="0">
                <a:latin typeface="Arial" charset="0"/>
              </a:rPr>
              <a:t>Vård på sjukhus</a:t>
            </a: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2771465" y="4809087"/>
            <a:ext cx="2544000" cy="1056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867" dirty="0">
                <a:latin typeface="Arial" charset="0"/>
              </a:rPr>
              <a:t>Isolerade vårdinsatser</a:t>
            </a:r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7016247" y="1061167"/>
            <a:ext cx="2544000" cy="1056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867" b="1" dirty="0">
                <a:latin typeface="Arial" charset="0"/>
              </a:rPr>
              <a:t>Fokus på hälsofrämjande &amp; förebyggande</a:t>
            </a: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7016247" y="2314233"/>
            <a:ext cx="2544000" cy="1056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867" b="1" dirty="0">
                <a:solidFill>
                  <a:schemeClr val="tx1"/>
                </a:solidFill>
                <a:latin typeface="Arial" charset="0"/>
              </a:rPr>
              <a:t>Aktiv och delaktig partner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7016247" y="3556012"/>
            <a:ext cx="2544000" cy="1056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867" b="1" dirty="0">
                <a:solidFill>
                  <a:schemeClr val="tx1"/>
                </a:solidFill>
                <a:latin typeface="Arial" charset="0"/>
              </a:rPr>
              <a:t>Öppna vårdformer</a:t>
            </a: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7016247" y="4809079"/>
            <a:ext cx="2544000" cy="1056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867" b="1" dirty="0">
                <a:latin typeface="Arial" charset="0"/>
              </a:rPr>
              <a:t>Samordning utifrån personens fokus</a:t>
            </a:r>
          </a:p>
        </p:txBody>
      </p:sp>
      <p:cxnSp>
        <p:nvCxnSpPr>
          <p:cNvPr id="12" name="Rak pil 11"/>
          <p:cNvCxnSpPr/>
          <p:nvPr/>
        </p:nvCxnSpPr>
        <p:spPr bwMode="auto">
          <a:xfrm>
            <a:off x="5599301" y="1599425"/>
            <a:ext cx="1104000" cy="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none" w="sm" len="sm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 bwMode="auto">
          <a:xfrm>
            <a:off x="5588009" y="2834941"/>
            <a:ext cx="1104000" cy="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none" w="sm" len="sm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 bwMode="auto">
          <a:xfrm>
            <a:off x="5588011" y="4084020"/>
            <a:ext cx="1104000" cy="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none" w="sm" len="sm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 bwMode="auto">
          <a:xfrm>
            <a:off x="5600780" y="5337071"/>
            <a:ext cx="1104000" cy="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none" w="sm" len="sm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3258887" y="366184"/>
            <a:ext cx="156915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67" b="1" dirty="0">
                <a:solidFill>
                  <a:schemeClr val="accent5"/>
                </a:solidFill>
              </a:rPr>
              <a:t>Från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503669" y="367389"/>
            <a:ext cx="156915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67" b="1" dirty="0">
                <a:solidFill>
                  <a:schemeClr val="accent5"/>
                </a:solidFill>
              </a:rPr>
              <a:t>Till</a:t>
            </a:r>
          </a:p>
        </p:txBody>
      </p:sp>
    </p:spTree>
    <p:extLst>
      <p:ext uri="{BB962C8B-B14F-4D97-AF65-F5344CB8AC3E}">
        <p14:creationId xmlns:p14="http://schemas.microsoft.com/office/powerpoint/2010/main" val="17876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32787227-6418-4BAA-AF6F-7252FE9F0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-960000">
            <a:off x="283745" y="318947"/>
            <a:ext cx="3520618" cy="4168412"/>
          </a:xfrm>
          <a:prstGeom prst="rect">
            <a:avLst/>
          </a:prstGeom>
        </p:spPr>
      </p:pic>
      <p:pic>
        <p:nvPicPr>
          <p:cNvPr id="9" name="Platshållare för innehåll 5">
            <a:extLst>
              <a:ext uri="{FF2B5EF4-FFF2-40B4-BE49-F238E27FC236}">
                <a16:creationId xmlns:a16="http://schemas.microsoft.com/office/drawing/2014/main" xmlns="" id="{B0262EAF-1C97-45BA-8E42-66B8B0A46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0000">
            <a:off x="5241291" y="722398"/>
            <a:ext cx="2375309" cy="3658283"/>
          </a:xfrm>
          <a:prstGeom prst="rect">
            <a:avLst/>
          </a:prstGeom>
        </p:spPr>
      </p:pic>
      <p:pic>
        <p:nvPicPr>
          <p:cNvPr id="11" name="Platshållare för innehåll 5">
            <a:extLst>
              <a:ext uri="{FF2B5EF4-FFF2-40B4-BE49-F238E27FC236}">
                <a16:creationId xmlns:a16="http://schemas.microsoft.com/office/drawing/2014/main" xmlns="" id="{22CCAB7E-333F-4955-82F1-7A05776DB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9317208" y="788882"/>
            <a:ext cx="2138909" cy="3228542"/>
          </a:xfrm>
          <a:prstGeom prst="rect">
            <a:avLst/>
          </a:prstGeom>
        </p:spPr>
      </p:pic>
      <p:pic>
        <p:nvPicPr>
          <p:cNvPr id="12" name="Bildobjekt 11" descr="En bild som visar skjorta, rum&#10;&#10;Automatiskt genererad beskrivning">
            <a:extLst>
              <a:ext uri="{FF2B5EF4-FFF2-40B4-BE49-F238E27FC236}">
                <a16:creationId xmlns:a16="http://schemas.microsoft.com/office/drawing/2014/main" xmlns="" id="{522D61F4-75CC-4503-945E-D64787791C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63" y="2286202"/>
            <a:ext cx="1908798" cy="2863198"/>
          </a:xfrm>
          <a:prstGeom prst="rect">
            <a:avLst/>
          </a:prstGeom>
        </p:spPr>
      </p:pic>
      <p:pic>
        <p:nvPicPr>
          <p:cNvPr id="10" name="Platshållare för innehåll 6">
            <a:extLst>
              <a:ext uri="{FF2B5EF4-FFF2-40B4-BE49-F238E27FC236}">
                <a16:creationId xmlns:a16="http://schemas.microsoft.com/office/drawing/2014/main" xmlns="" id="{757BE895-F6DC-4DA7-979E-5D11D212E6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16" y="3871284"/>
            <a:ext cx="3780474" cy="2126517"/>
          </a:xfrm>
          <a:prstGeom prst="rect">
            <a:avLst/>
          </a:prstGeom>
        </p:spPr>
      </p:pic>
      <p:pic>
        <p:nvPicPr>
          <p:cNvPr id="8" name="Platshållare för innehåll 5" descr="Statistik från december 2019 över andel patienter som fått en medicinsk bedömning i primärvården inom tre dagar, fördelat per legitimerad yrkesgrupp.">
            <a:extLst>
              <a:ext uri="{FF2B5EF4-FFF2-40B4-BE49-F238E27FC236}">
                <a16:creationId xmlns:a16="http://schemas.microsoft.com/office/drawing/2014/main" xmlns="" id="{E445C9C2-76D1-4EC3-B63C-30C6DCAD41EF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98" y="2096504"/>
            <a:ext cx="2135277" cy="2558006"/>
          </a:xfrm>
          <a:prstGeom prst="rect">
            <a:avLst/>
          </a:prstGeom>
        </p:spPr>
      </p:pic>
      <p:pic>
        <p:nvPicPr>
          <p:cNvPr id="7" name="Platshållare för innehåll 5">
            <a:extLst>
              <a:ext uri="{FF2B5EF4-FFF2-40B4-BE49-F238E27FC236}">
                <a16:creationId xmlns:a16="http://schemas.microsoft.com/office/drawing/2014/main" xmlns="" id="{B5DB80BE-A86D-4B86-AAC3-1CA4072746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522" y="3429000"/>
            <a:ext cx="3396890" cy="24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10437876" cy="1231392"/>
          </a:xfrm>
        </p:spPr>
        <p:txBody>
          <a:bodyPr/>
          <a:lstStyle/>
          <a:p>
            <a:r>
              <a:rPr lang="sv-SE" sz="3600" dirty="0"/>
              <a:t>Lagrådsremiss: Inriktningen för en nära och tillgänglig vård – en primärvårdsreform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2310475"/>
            <a:ext cx="10437877" cy="3738598"/>
          </a:xfrm>
        </p:spPr>
        <p:txBody>
          <a:bodyPr/>
          <a:lstStyle/>
          <a:p>
            <a:r>
              <a:rPr lang="sv-SE" dirty="0"/>
              <a:t>Förändringar i HSL och </a:t>
            </a:r>
            <a:r>
              <a:rPr lang="sv-SE" dirty="0" smtClean="0"/>
              <a:t>Patientdatalagen (1 </a:t>
            </a:r>
            <a:r>
              <a:rPr lang="sv-SE" dirty="0"/>
              <a:t>juli </a:t>
            </a:r>
            <a:r>
              <a:rPr lang="sv-SE" dirty="0" smtClean="0"/>
              <a:t>2021)</a:t>
            </a:r>
          </a:p>
          <a:p>
            <a:r>
              <a:rPr lang="sv-SE" dirty="0"/>
              <a:t>Primärvården bör vara navet i hälso- och </a:t>
            </a:r>
            <a:r>
              <a:rPr lang="sv-SE" dirty="0" smtClean="0"/>
              <a:t>sjukvården</a:t>
            </a:r>
          </a:p>
          <a:p>
            <a:r>
              <a:rPr lang="sv-SE" dirty="0"/>
              <a:t>Primärvård i gles- och </a:t>
            </a:r>
            <a:r>
              <a:rPr lang="sv-SE" dirty="0" smtClean="0"/>
              <a:t>landsbygd </a:t>
            </a:r>
          </a:p>
          <a:p>
            <a:r>
              <a:rPr lang="sv-SE" dirty="0"/>
              <a:t>Kommunalt finansierad hälso- och sjukvård som en del av </a:t>
            </a:r>
            <a:r>
              <a:rPr lang="sv-SE" dirty="0" smtClean="0"/>
              <a:t>primärvården</a:t>
            </a:r>
          </a:p>
          <a:p>
            <a:r>
              <a:rPr lang="sv-SE" dirty="0" smtClean="0"/>
              <a:t>Mål: tillgänglighet, delaktighet/ personcentrering, kontinuitet</a:t>
            </a:r>
          </a:p>
          <a:p>
            <a:r>
              <a:rPr lang="sv-SE" dirty="0" smtClean="0"/>
              <a:t>Justering signeringskravet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05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Definition primärvård HSL 2 kap.6 §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4233" y="1818802"/>
            <a:ext cx="4716000" cy="3740400"/>
          </a:xfrm>
        </p:spPr>
        <p:txBody>
          <a:bodyPr/>
          <a:lstStyle/>
          <a:p>
            <a:pPr marL="30163" indent="0">
              <a:buNone/>
            </a:pPr>
            <a:r>
              <a:rPr lang="sv-SE" sz="2000" dirty="0" smtClean="0"/>
              <a:t>Nuvarande lydelse:</a:t>
            </a:r>
          </a:p>
          <a:p>
            <a:pPr marL="30163" indent="0">
              <a:buNone/>
            </a:pPr>
            <a:r>
              <a:rPr lang="sv-SE" sz="2000" dirty="0" smtClean="0"/>
              <a:t>Med </a:t>
            </a:r>
            <a:r>
              <a:rPr lang="sv-SE" sz="2000" dirty="0"/>
              <a:t>primärvård avses i denna lag hälso- och sjukvårdsverksamhet där öppen vård ges utan </a:t>
            </a:r>
            <a:r>
              <a:rPr lang="sv-SE" sz="2000" dirty="0" smtClean="0"/>
              <a:t>avgränsning </a:t>
            </a:r>
            <a:r>
              <a:rPr lang="sv-SE" sz="2000" dirty="0"/>
              <a:t>när det gäller sjukdomar, ålder eller patientgrupper. </a:t>
            </a:r>
            <a:r>
              <a:rPr lang="sv-SE" sz="2000" dirty="0" smtClean="0"/>
              <a:t>Primärvården </a:t>
            </a:r>
            <a:r>
              <a:rPr lang="sv-SE" sz="2000" dirty="0"/>
              <a:t>svarar för behovet av </a:t>
            </a:r>
            <a:r>
              <a:rPr lang="sv-SE" sz="2000" b="1" i="1" dirty="0"/>
              <a:t>sådan grundläggande </a:t>
            </a:r>
            <a:r>
              <a:rPr lang="sv-SE" sz="2000" dirty="0"/>
              <a:t>medicinsk </a:t>
            </a:r>
            <a:r>
              <a:rPr lang="sv-SE" sz="2000" dirty="0" smtClean="0"/>
              <a:t>behandling</a:t>
            </a:r>
            <a:r>
              <a:rPr lang="sv-SE" sz="2000" dirty="0"/>
              <a:t>, omvårdnad, förebyggande arbete och rehabilitering som inte kräver </a:t>
            </a:r>
            <a:r>
              <a:rPr lang="sv-SE" sz="2000" b="1" i="1" dirty="0"/>
              <a:t>sjukhusens </a:t>
            </a:r>
            <a:r>
              <a:rPr lang="sv-SE" sz="2000" dirty="0"/>
              <a:t>medicinska </a:t>
            </a:r>
            <a:r>
              <a:rPr lang="sv-SE" sz="2000" b="1" i="1" dirty="0"/>
              <a:t>och</a:t>
            </a:r>
            <a:r>
              <a:rPr lang="sv-SE" sz="2000" dirty="0"/>
              <a:t> tekniska resurser eller annan särskild kompetens</a:t>
            </a:r>
            <a:r>
              <a:rPr lang="sv-SE" sz="2000" dirty="0" smtClean="0"/>
              <a:t>.</a:t>
            </a:r>
            <a:endParaRPr lang="sv-SE" sz="20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69145" y="1818802"/>
            <a:ext cx="4716000" cy="3740400"/>
          </a:xfrm>
        </p:spPr>
        <p:txBody>
          <a:bodyPr/>
          <a:lstStyle/>
          <a:p>
            <a:pPr marL="30163" indent="0">
              <a:buNone/>
            </a:pPr>
            <a:r>
              <a:rPr lang="sv-SE" sz="2000" dirty="0" smtClean="0"/>
              <a:t>Förslag:</a:t>
            </a:r>
          </a:p>
          <a:p>
            <a:pPr marL="30163" indent="0">
              <a:buNone/>
            </a:pPr>
            <a:r>
              <a:rPr lang="sv-SE" sz="2000" dirty="0" smtClean="0"/>
              <a:t>Med </a:t>
            </a:r>
            <a:r>
              <a:rPr lang="sv-SE" sz="2000" dirty="0"/>
              <a:t>primärvård avses i denna lag hälso- och sjukvårdsverksamhet där öppen vård ges utan </a:t>
            </a:r>
            <a:r>
              <a:rPr lang="sv-SE" sz="2000" dirty="0" smtClean="0"/>
              <a:t>avgränsning </a:t>
            </a:r>
            <a:r>
              <a:rPr lang="sv-SE" sz="2000" dirty="0"/>
              <a:t>när det gäller sjukdomar, ålder eller patientgrupper. </a:t>
            </a:r>
            <a:r>
              <a:rPr lang="sv-SE" sz="2000" dirty="0" smtClean="0"/>
              <a:t>Primärvården </a:t>
            </a:r>
            <a:r>
              <a:rPr lang="sv-SE" sz="2000" dirty="0"/>
              <a:t>svarar för behovet av </a:t>
            </a:r>
            <a:r>
              <a:rPr lang="sv-SE" sz="2000" b="1" i="1" dirty="0"/>
              <a:t>sådana åtgärder i form av </a:t>
            </a:r>
            <a:r>
              <a:rPr lang="sv-SE" sz="2000" dirty="0" smtClean="0"/>
              <a:t>medicinsk </a:t>
            </a:r>
            <a:r>
              <a:rPr lang="sv-SE" sz="2000" b="1" i="1" dirty="0"/>
              <a:t>bedömning</a:t>
            </a:r>
            <a:r>
              <a:rPr lang="sv-SE" sz="2000" dirty="0"/>
              <a:t> och behandling, omvårdnad, förebyggande arbete och rehabilitering som inte kräver </a:t>
            </a:r>
            <a:r>
              <a:rPr lang="sv-SE" sz="2000" b="1" i="1" dirty="0"/>
              <a:t>särskilda</a:t>
            </a:r>
            <a:r>
              <a:rPr lang="sv-SE" sz="2000" dirty="0"/>
              <a:t> medicinska </a:t>
            </a:r>
            <a:r>
              <a:rPr lang="sv-SE" sz="2000" b="1" i="1" dirty="0"/>
              <a:t>eller</a:t>
            </a:r>
            <a:r>
              <a:rPr lang="sv-SE" sz="2000" dirty="0"/>
              <a:t> </a:t>
            </a:r>
            <a:r>
              <a:rPr lang="sv-SE" sz="2000" dirty="0" smtClean="0"/>
              <a:t>tekniska </a:t>
            </a:r>
            <a:r>
              <a:rPr lang="sv-SE" sz="2000" dirty="0"/>
              <a:t>resurser eller </a:t>
            </a:r>
            <a:r>
              <a:rPr lang="sv-SE" sz="2000" b="1" i="1" dirty="0"/>
              <a:t>någon</a:t>
            </a:r>
            <a:r>
              <a:rPr lang="sv-SE" sz="2000" dirty="0"/>
              <a:t> annan särskild kompetens.</a:t>
            </a:r>
          </a:p>
          <a:p>
            <a:pPr marL="30163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11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1" y="625220"/>
            <a:ext cx="10890459" cy="1231392"/>
          </a:xfrm>
        </p:spPr>
        <p:txBody>
          <a:bodyPr/>
          <a:lstStyle/>
          <a:p>
            <a:r>
              <a:rPr lang="sv-SE" sz="3600" dirty="0"/>
              <a:t>Primärvårdens grunduppdrag </a:t>
            </a:r>
            <a:r>
              <a:rPr lang="sv-SE" sz="3600" dirty="0" smtClean="0"/>
              <a:t>HSL13 </a:t>
            </a:r>
            <a:r>
              <a:rPr lang="sv-SE" sz="3600" dirty="0"/>
              <a:t>a kap. </a:t>
            </a:r>
            <a:r>
              <a:rPr lang="sv-SE" sz="3600" dirty="0" smtClean="0"/>
              <a:t>1§</a:t>
            </a:r>
            <a:r>
              <a:rPr lang="sv-SE" sz="3600" dirty="0"/>
              <a:t/>
            </a:r>
            <a:br>
              <a:rPr lang="sv-SE" sz="3600" dirty="0"/>
            </a:b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1534621"/>
            <a:ext cx="11010532" cy="3738598"/>
          </a:xfrm>
        </p:spPr>
        <p:txBody>
          <a:bodyPr/>
          <a:lstStyle/>
          <a:p>
            <a:pPr marL="30163" indent="0">
              <a:buNone/>
            </a:pPr>
            <a:r>
              <a:rPr lang="sv-SE" dirty="0"/>
              <a:t>Regioner och kommuner ska inom ramen för verksamhet som utgör primärvård särskilt</a:t>
            </a:r>
          </a:p>
          <a:p>
            <a:pPr marL="30163" indent="0">
              <a:buNone/>
            </a:pPr>
            <a:r>
              <a:rPr lang="sv-SE" dirty="0"/>
              <a:t>1. tillhandahålla de hälso- och sjukvårdstjänster som krävs för att tillgodose vanligt förekommande vårdbehov,</a:t>
            </a:r>
          </a:p>
          <a:p>
            <a:pPr marL="30163" indent="0">
              <a:buNone/>
            </a:pPr>
            <a:r>
              <a:rPr lang="sv-SE" dirty="0"/>
              <a:t>2. se till att vården är lätt </a:t>
            </a:r>
            <a:r>
              <a:rPr lang="sv-SE" dirty="0" smtClean="0"/>
              <a:t>tillgänglig</a:t>
            </a:r>
            <a:r>
              <a:rPr lang="sv-SE" dirty="0"/>
              <a:t>,</a:t>
            </a:r>
          </a:p>
          <a:p>
            <a:pPr marL="30163" indent="0">
              <a:buNone/>
            </a:pPr>
            <a:r>
              <a:rPr lang="sv-SE" dirty="0"/>
              <a:t>3. tillhandahålla förebyggande insatser utifrån såväl </a:t>
            </a:r>
            <a:r>
              <a:rPr lang="sv-SE" dirty="0" smtClean="0"/>
              <a:t>befolkningens </a:t>
            </a:r>
            <a:r>
              <a:rPr lang="sv-SE" dirty="0"/>
              <a:t>behov som patientens </a:t>
            </a:r>
            <a:r>
              <a:rPr lang="sv-SE" dirty="0" smtClean="0"/>
              <a:t>individuella </a:t>
            </a:r>
            <a:r>
              <a:rPr lang="sv-SE" dirty="0"/>
              <a:t>behov och förutsättningar,</a:t>
            </a:r>
          </a:p>
          <a:p>
            <a:pPr marL="30163" indent="0">
              <a:buNone/>
            </a:pPr>
            <a:r>
              <a:rPr lang="sv-SE" dirty="0"/>
              <a:t>4. samordna olika insatser för patienten i de fall det är mest ändamålsenligt att samordningen sker inom primärvården, och</a:t>
            </a:r>
          </a:p>
          <a:p>
            <a:pPr marL="30163" indent="0">
              <a:buNone/>
            </a:pPr>
            <a:r>
              <a:rPr lang="sv-SE" dirty="0"/>
              <a:t>5. möjliggöra medverkan vid genomförande av </a:t>
            </a:r>
            <a:r>
              <a:rPr lang="sv-SE" dirty="0" smtClean="0"/>
              <a:t>forskningsarbete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9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Signeringskrav journalanteckning</a:t>
            </a:r>
            <a:br>
              <a:rPr lang="sv-SE" dirty="0"/>
            </a:br>
            <a:r>
              <a:rPr lang="sv-SE" sz="3200" dirty="0"/>
              <a:t>kap. 10 och 12 §§ patientdatalagen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63" indent="0">
              <a:buNone/>
            </a:pPr>
            <a:r>
              <a:rPr lang="sv-SE" dirty="0" smtClean="0"/>
              <a:t>Att journalanteckningar</a:t>
            </a:r>
            <a:r>
              <a:rPr lang="sv-SE" dirty="0"/>
              <a:t>, förutom då det finns något synnerligt hinder, </a:t>
            </a:r>
            <a:r>
              <a:rPr lang="sv-SE" dirty="0" smtClean="0"/>
              <a:t>inte måste </a:t>
            </a:r>
            <a:r>
              <a:rPr lang="sv-SE" dirty="0"/>
              <a:t>signeras om det är obehövligt.</a:t>
            </a:r>
          </a:p>
        </p:txBody>
      </p:sp>
    </p:spTree>
    <p:extLst>
      <p:ext uri="{BB962C8B-B14F-4D97-AF65-F5344CB8AC3E}">
        <p14:creationId xmlns:p14="http://schemas.microsoft.com/office/powerpoint/2010/main" val="7386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Utvecklad målbild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1996439"/>
            <a:ext cx="9609825" cy="3738598"/>
          </a:xfrm>
        </p:spPr>
        <p:txBody>
          <a:bodyPr/>
          <a:lstStyle/>
          <a:p>
            <a:pPr marL="30163" indent="0">
              <a:buNone/>
            </a:pPr>
            <a:r>
              <a:rPr lang="sv-SE" dirty="0"/>
              <a:t>Hälso- och sjukvården bör ställa om så att </a:t>
            </a:r>
            <a:r>
              <a:rPr lang="sv-SE" b="1" dirty="0"/>
              <a:t>primärvården är navet </a:t>
            </a:r>
            <a:r>
              <a:rPr lang="sv-SE" dirty="0"/>
              <a:t>i vården och </a:t>
            </a:r>
            <a:r>
              <a:rPr lang="sv-SE" b="1" dirty="0"/>
              <a:t>samspelar</a:t>
            </a:r>
            <a:r>
              <a:rPr lang="sv-SE" dirty="0"/>
              <a:t> med annan hälso- och sjukvård och med socialtjänsten. Målet med omställningen av hälso- och sjukvården bör vara att patienten får en </a:t>
            </a:r>
            <a:r>
              <a:rPr lang="sv-SE" b="1" dirty="0"/>
              <a:t>god, nära och samordnad vård</a:t>
            </a:r>
            <a:r>
              <a:rPr lang="sv-SE" dirty="0"/>
              <a:t> som stärker </a:t>
            </a:r>
            <a:r>
              <a:rPr lang="sv-SE" b="1" dirty="0"/>
              <a:t>hälsan</a:t>
            </a:r>
            <a:r>
              <a:rPr lang="sv-SE" dirty="0"/>
              <a:t>. Målet bör också vara att </a:t>
            </a:r>
            <a:r>
              <a:rPr lang="sv-SE" b="1" dirty="0"/>
              <a:t>patienten är delaktig utifrån sina förutsättningar och preferenser </a:t>
            </a:r>
            <a:r>
              <a:rPr lang="sv-SE" dirty="0"/>
              <a:t>och att en </a:t>
            </a:r>
            <a:r>
              <a:rPr lang="sv-SE" b="1" dirty="0"/>
              <a:t>effektivare</a:t>
            </a:r>
            <a:r>
              <a:rPr lang="sv-SE" dirty="0"/>
              <a:t> användning av hälso- och sjukvårdens resurser ska kunna uppnås.</a:t>
            </a:r>
          </a:p>
        </p:txBody>
      </p:sp>
    </p:spTree>
    <p:extLst>
      <p:ext uri="{BB962C8B-B14F-4D97-AF65-F5344CB8AC3E}">
        <p14:creationId xmlns:p14="http://schemas.microsoft.com/office/powerpoint/2010/main" val="778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(00000003) [Skrivskyddad]" id="{38400777-3066-418F-8AFC-65B42422F944}" vid="{F7B483B1-92A0-4D7F-876B-C2375D8F2AF8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(00000003) [Skrivskyddad]" id="{38400777-3066-418F-8AFC-65B42422F944}" vid="{20D4FAF1-298A-4EE5-A009-597546752BFE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(00000003) [Skrivskyddad]" id="{38400777-3066-418F-8AFC-65B42422F944}" vid="{762BB766-E7F1-40C0-B645-1431321C8FFA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(00000003) [Skrivskyddad]" id="{38400777-3066-418F-8AFC-65B42422F944}" vid="{53BF88D7-1B37-465C-B59E-FD475298C6F8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(00000003) [Skrivskyddad]" id="{38400777-3066-418F-8AFC-65B42422F944}" vid="{E3F67433-90F5-409E-815A-640AA4D6D94C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ytt Word" ma:contentTypeID="0x010100F0CC08FD9F05314799DE880433A10B20" ma:contentTypeVersion="15" ma:contentTypeDescription="Skapa ett nytt dokument." ma:contentTypeScope="" ma:versionID="fea1d57f23832076c4a5b024f8ace243">
  <xsd:schema xmlns:xsd="http://www.w3.org/2001/XMLSchema" xmlns:xs="http://www.w3.org/2001/XMLSchema" xmlns:p="http://schemas.microsoft.com/office/2006/metadata/properties" xmlns:ns1="http://schemas.microsoft.com/sharepoint/v3" xmlns:ns2="42216b4e-09bb-437c-8d1c-32b7b98ad1df" xmlns:ns3="54344de9-4a68-4968-bd31-f82509e5da64" targetNamespace="http://schemas.microsoft.com/office/2006/metadata/properties" ma:root="true" ma:fieldsID="dd316499b4df38710197a474aa847fec" ns1:_="" ns2:_="" ns3:_="">
    <xsd:import namespace="http://schemas.microsoft.com/sharepoint/v3"/>
    <xsd:import namespace="42216b4e-09bb-437c-8d1c-32b7b98ad1df"/>
    <xsd:import namespace="54344de9-4a68-4968-bd31-f82509e5da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Categories" minOccurs="0"/>
                <xsd:element ref="ns3:Dokument_x0020_typ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tegories" ma:index="10" nillable="true" ma:displayName="Kategorier" ma:description="" ma:internalName="Categorie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16b4e-09bb-437c-8d1c-32b7b98ad1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44de9-4a68-4968-bd31-f82509e5da64" elementFormDefault="qualified">
    <xsd:import namespace="http://schemas.microsoft.com/office/2006/documentManagement/types"/>
    <xsd:import namespace="http://schemas.microsoft.com/office/infopath/2007/PartnerControls"/>
    <xsd:element name="Dokument_x0020_typ" ma:index="11" nillable="true" ma:displayName="Dokumenttyp" ma:default="Dokument" ma:format="Dropdown" ma:internalName="Dokument_x0020_typ">
      <xsd:simpleType>
        <xsd:restriction base="dms:Choice">
          <xsd:enumeration value="Dokument"/>
          <xsd:enumeration value="Arbetsmaterial"/>
          <xsd:enumeration value="Avtal"/>
          <xsd:enumeration value="Kurser"/>
          <xsd:enumeration value="Protokoll"/>
          <xsd:enumeration value="Rapport"/>
          <xsd:enumeration value="Styrande dokument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_x0020_typ xmlns="54344de9-4a68-4968-bd31-f82509e5da64">Dokument</Dokument_x0020_typ>
    <Categor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13BF9C-1547-4F8A-8811-25748A7F61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216b4e-09bb-437c-8d1c-32b7b98ad1df"/>
    <ds:schemaRef ds:uri="54344de9-4a68-4968-bd31-f82509e5da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D4AE2E-B8B2-4D2A-95B8-68D3FD156F50}">
  <ds:schemaRefs>
    <ds:schemaRef ds:uri="42216b4e-09bb-437c-8d1c-32b7b98ad1df"/>
    <ds:schemaRef ds:uri="54344de9-4a68-4968-bd31-f82509e5da64"/>
    <ds:schemaRef ds:uri="http://purl.org/dc/elements/1.1/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101580-27CC-4DCC-8934-1B0BACF951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Om Sveriges Kommuner och Regioner</Template>
  <TotalTime>1346</TotalTime>
  <Words>1531</Words>
  <Application>Microsoft Office PowerPoint</Application>
  <PresentationFormat>Bredbild</PresentationFormat>
  <Paragraphs>171</Paragraphs>
  <Slides>26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26</vt:i4>
      </vt:variant>
    </vt:vector>
  </HeadingPairs>
  <TitlesOfParts>
    <vt:vector size="37" baseType="lpstr">
      <vt:lpstr>Arial</vt:lpstr>
      <vt:lpstr>Calibri</vt:lpstr>
      <vt:lpstr>OrigGarmnd BT</vt:lpstr>
      <vt:lpstr>Symbol</vt:lpstr>
      <vt:lpstr>Times New Roman</vt:lpstr>
      <vt:lpstr>Wingdings</vt:lpstr>
      <vt:lpstr>SKL PPT Gul</vt:lpstr>
      <vt:lpstr>SKL PPT Röd</vt:lpstr>
      <vt:lpstr>Inledningsbilder</vt:lpstr>
      <vt:lpstr>SKL PPT Mörk</vt:lpstr>
      <vt:lpstr>SKL PPT Svart</vt:lpstr>
      <vt:lpstr>God och nära vård  </vt:lpstr>
      <vt:lpstr>Integrated care – Integrerad vård/Nära vård:</vt:lpstr>
      <vt:lpstr>PowerPoint-presentation</vt:lpstr>
      <vt:lpstr>PowerPoint-presentation</vt:lpstr>
      <vt:lpstr>Lagrådsremiss: Inriktningen för en nära och tillgänglig vård – en primärvårdsreform   </vt:lpstr>
      <vt:lpstr>Definition primärvård HSL 2 kap.6 § </vt:lpstr>
      <vt:lpstr>Primärvårdens grunduppdrag HSL13 a kap. 1§ </vt:lpstr>
      <vt:lpstr>Signeringskrav journalanteckning kap. 10 och 12 §§ patientdatalagen</vt:lpstr>
      <vt:lpstr>Utvecklad målbild</vt:lpstr>
      <vt:lpstr>Omställningen behöver följas och uppföljningen av primärvården behöver utvecklas</vt:lpstr>
      <vt:lpstr>Fördelning av patientansvar per fast läkarkontakt i primärvården</vt:lpstr>
      <vt:lpstr>Genomförs ej </vt:lpstr>
      <vt:lpstr>God och Nära vård- En reform för ett hållbart hälso-och sjukvårdssystem SOU 2020:19 </vt:lpstr>
      <vt:lpstr>Generella utgångspunkter </vt:lpstr>
      <vt:lpstr>Organisatorisk samverkan  </vt:lpstr>
      <vt:lpstr>Specialiserad vård i hemmet </vt:lpstr>
      <vt:lpstr>Personcentrering - Individuell plan</vt:lpstr>
      <vt:lpstr>Patientkontrakt </vt:lpstr>
      <vt:lpstr>Utbildning</vt:lpstr>
      <vt:lpstr>Nationella taxan</vt:lpstr>
      <vt:lpstr>Nationella taxan Scenario 2 Lag om främjande av hälso- och sjukvård i hela landet </vt:lpstr>
      <vt:lpstr>Definition glesbygd</vt:lpstr>
      <vt:lpstr>Öppen och sluten vård</vt:lpstr>
      <vt:lpstr>Förutsättning för genomförande</vt:lpstr>
      <vt:lpstr>Framgångsfaktorer och hinder</vt:lpstr>
      <vt:lpstr>Remisshantering</vt:lpstr>
    </vt:vector>
  </TitlesOfParts>
  <Company>Sverige Kommuner och Landsting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Sveriges Kommuner och Regioner</dc:title>
  <dc:creator>Ranman Sanna</dc:creator>
  <cp:lastModifiedBy>Kristina Yacoub Larsson</cp:lastModifiedBy>
  <cp:revision>57</cp:revision>
  <dcterms:created xsi:type="dcterms:W3CDTF">2019-11-22T12:26:57Z</dcterms:created>
  <dcterms:modified xsi:type="dcterms:W3CDTF">2020-05-29T06:39:57Z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0x010100F0CC08FD9F05314799DE880433A10B20</vt:lpwstr>
  </property>
</Properties>
</file>