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0" r:id="rId7"/>
    <p:sldId id="257" r:id="rId8"/>
    <p:sldId id="258" r:id="rId9"/>
    <p:sldId id="259" r:id="rId10"/>
    <p:sldId id="263" r:id="rId11"/>
    <p:sldId id="264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77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66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043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38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43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4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09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30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7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27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636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1D06-EC07-446E-BD33-6D23B12F1454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36A1-88E6-4193-9082-1D9712BE1C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86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Covid-19 rapport</a:t>
            </a:r>
            <a:br>
              <a:rPr lang="sv-SE" dirty="0" smtClean="0"/>
            </a:br>
            <a:r>
              <a:rPr lang="sv-SE" sz="2000" b="1" dirty="0" smtClean="0"/>
              <a:t>(POLSAM 20-05-29)</a:t>
            </a:r>
            <a:endParaRPr lang="sv-SE" sz="20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Anders Nystedt</a:t>
            </a:r>
          </a:p>
          <a:p>
            <a:r>
              <a:rPr lang="sv-SE" dirty="0" smtClean="0"/>
              <a:t>Smittskydd Norrbotten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29" y="496969"/>
            <a:ext cx="1250787" cy="1250787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108" y="5212576"/>
            <a:ext cx="1080186" cy="109057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84" y="4951283"/>
            <a:ext cx="3441402" cy="161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3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968709" y="609600"/>
            <a:ext cx="625458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Antalet konstaterade covid-19-smittade tenderar kanske att minska i Norrbotten?</a:t>
            </a:r>
            <a:endParaRPr lang="sv-SE" sz="1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134" y="1206815"/>
            <a:ext cx="9077731" cy="479033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1671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5758249" y="5968314"/>
            <a:ext cx="556054" cy="210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3620530" y="407773"/>
            <a:ext cx="4831491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Vi hittar lite färre fall trots att vi </a:t>
            </a:r>
            <a:r>
              <a:rPr lang="sv-SE" sz="1400" dirty="0" err="1" smtClean="0"/>
              <a:t>provtar</a:t>
            </a:r>
            <a:r>
              <a:rPr lang="sv-SE" sz="1400" dirty="0" smtClean="0"/>
              <a:t> betydligt fler</a:t>
            </a:r>
            <a:endParaRPr lang="sv-SE" sz="1400" dirty="0"/>
          </a:p>
        </p:txBody>
      </p:sp>
      <p:sp>
        <p:nvSpPr>
          <p:cNvPr id="11" name="textruta 10"/>
          <p:cNvSpPr txBox="1"/>
          <p:nvPr/>
        </p:nvSpPr>
        <p:spPr>
          <a:xfrm>
            <a:off x="9956071" y="1791045"/>
            <a:ext cx="486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rgbClr val="0070C0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434" y="1325697"/>
            <a:ext cx="7145131" cy="422660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065" y="3034305"/>
            <a:ext cx="493819" cy="181066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1224" y="1714420"/>
            <a:ext cx="420660" cy="38408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6660" y="1659550"/>
            <a:ext cx="445047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9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763146" y="444844"/>
            <a:ext cx="6796217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Belastningen på slutenvården tenderar långsamt minska över tid – färre fall på vårdavdelningar och inom intensivvården.</a:t>
            </a:r>
            <a:endParaRPr lang="sv-SE" sz="1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93" y="1145899"/>
            <a:ext cx="6980525" cy="534055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7824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189909" y="778475"/>
            <a:ext cx="7920681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Färre avlider i verifierad covid-19 infektion i Norrbotten</a:t>
            </a:r>
            <a:endParaRPr lang="sv-SE" sz="1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8" y="1840854"/>
            <a:ext cx="8705843" cy="317629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3022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489313" y="815546"/>
            <a:ext cx="7414054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De flesta av länets avlidna har haft någon form av äldreomsorg</a:t>
            </a:r>
            <a:endParaRPr lang="sv-SE" sz="14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254" y="1680480"/>
            <a:ext cx="7498171" cy="391301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3304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77" y="2323069"/>
            <a:ext cx="4448900" cy="257092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ruta 3"/>
          <p:cNvSpPr txBox="1"/>
          <p:nvPr/>
        </p:nvSpPr>
        <p:spPr>
          <a:xfrm>
            <a:off x="2489313" y="815546"/>
            <a:ext cx="7414054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Ganska stora skillnader i antalet konstaterade fall per kommun</a:t>
            </a:r>
            <a:endParaRPr lang="sv-SE" sz="1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69296"/>
              </p:ext>
            </p:extLst>
          </p:nvPr>
        </p:nvGraphicFramePr>
        <p:xfrm>
          <a:off x="5039498" y="1776198"/>
          <a:ext cx="6892948" cy="366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1714"/>
                <a:gridCol w="1032515"/>
                <a:gridCol w="2242750"/>
                <a:gridCol w="1825969"/>
              </a:tblGrid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Kommun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Antal fall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Antal innevånare (191231)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Incidens per 1000 inv.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Arjeplog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7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2 785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2,51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Arvidsjaur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6 220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0,80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Boden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77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28 080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2,74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Gällivare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18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17 529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1,03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Haparanda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9 685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0,51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Jokkmokk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4 923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0,20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Kalix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4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15 866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0,25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Kiruna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111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22 867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solidFill>
                            <a:srgbClr val="000000"/>
                          </a:solidFill>
                          <a:effectLst/>
                        </a:rPr>
                        <a:t>4,85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Luleå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94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78 105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1,20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Pajala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6 052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1,82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Piteå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32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42 281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0,76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Älvsbyn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8 066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0,37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Överkalix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3 315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Övertorneå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16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4 299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3,72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solidFill>
                            <a:srgbClr val="FFFF00"/>
                          </a:solidFill>
                          <a:effectLst/>
                        </a:rPr>
                        <a:t>Norrbotten (till 29 maj)</a:t>
                      </a:r>
                      <a:endParaRPr lang="sv-SE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401</a:t>
                      </a:r>
                      <a:endParaRPr lang="sv-S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250 093</a:t>
                      </a:r>
                      <a:endParaRPr lang="sv-S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1,60</a:t>
                      </a:r>
                      <a:endParaRPr lang="sv-S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19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47352" y="1498248"/>
            <a:ext cx="6096000" cy="267765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sv-SE" sz="1400" u="sng" dirty="0"/>
              <a:t>Folkhälsomyndigheten rekommenderar att gymnasieskolan återgår till ordinarie undervisning och inte längre hålls stängda </a:t>
            </a:r>
            <a:r>
              <a:rPr lang="sv-SE" sz="1400" dirty="0"/>
              <a:t>helt eller delvis till förmån för fjärr- eller distansundervisning. </a:t>
            </a:r>
          </a:p>
          <a:p>
            <a:r>
              <a:rPr lang="sv-SE" sz="1400" dirty="0"/>
              <a:t> </a:t>
            </a:r>
          </a:p>
          <a:p>
            <a:r>
              <a:rPr lang="sv-SE" sz="1400" dirty="0"/>
              <a:t>För övriga skolformer som omfattas av förordning (2020:115) gäller liksom tidigare att undervisning kan fortsätta som vanligt.  </a:t>
            </a:r>
          </a:p>
          <a:p>
            <a:r>
              <a:rPr lang="sv-SE" sz="1400" dirty="0"/>
              <a:t> </a:t>
            </a:r>
          </a:p>
          <a:p>
            <a:r>
              <a:rPr lang="sv-SE" sz="1400" u="sng" dirty="0"/>
              <a:t>Folkhälsomyndighetens tidigare rekommendation upphävs med avseende på övriga utbildningsformer </a:t>
            </a:r>
            <a:r>
              <a:rPr lang="sv-SE" sz="1400" dirty="0"/>
              <a:t>som den omfattade (yrkeshögskolan, lärosäten samt olika former av vuxenutbildning).  </a:t>
            </a:r>
          </a:p>
          <a:p>
            <a:r>
              <a:rPr lang="sv-SE" sz="1400" dirty="0"/>
              <a:t> </a:t>
            </a:r>
          </a:p>
          <a:p>
            <a:r>
              <a:rPr lang="sv-SE" sz="1400" dirty="0"/>
              <a:t>Denna rekommendation gäller från den 15 juni 2020 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248931" y="560173"/>
            <a:ext cx="7620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Dagens ”kioskvältare” klockan 13:00 men OBS! prelimärt = Ni måste kolla!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642919" y="4579890"/>
            <a:ext cx="6096000" cy="138499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sv-SE" sz="1400" b="1" dirty="0"/>
              <a:t>Åtgärder för att förebygga smitta vid badplatser </a:t>
            </a:r>
            <a:endParaRPr lang="sv-SE" sz="1400" b="1" dirty="0" smtClean="0"/>
          </a:p>
          <a:p>
            <a:r>
              <a:rPr lang="sv-SE" sz="1400" dirty="0" smtClean="0"/>
              <a:t>På </a:t>
            </a:r>
            <a:r>
              <a:rPr lang="sv-SE" sz="1400" dirty="0"/>
              <a:t>badplatser liksom i andra miljöer är det viktigt att alla bidrar till att minska risken för smittspridning genom att hålla avstånd till varandra. </a:t>
            </a:r>
            <a:r>
              <a:rPr lang="sv-SE" sz="1400" u="sng" dirty="0"/>
              <a:t>Förbudet mot allmänna sammankomster och offentliga tillställningar där fler än 50 personer deltar omfattar inte simhallar och bassänger och inte de som vistas på stränder, i parkområden eller liknande.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418" y="4479848"/>
            <a:ext cx="1465324" cy="148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7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8774" y="2295181"/>
            <a:ext cx="10515600" cy="2243868"/>
          </a:xfrm>
          <a:solidFill>
            <a:srgbClr val="FFFFCC"/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pPr algn="ctr"/>
            <a:r>
              <a:rPr lang="sv-SE" dirty="0" smtClean="0"/>
              <a:t>Varje år överdödlighet 30-50 personer</a:t>
            </a:r>
          </a:p>
          <a:p>
            <a:pPr algn="ctr"/>
            <a:r>
              <a:rPr lang="sv-SE" dirty="0" smtClean="0"/>
              <a:t>Skördar sina ”offer” i samma befolkningsskikt som SARS-CoV2</a:t>
            </a:r>
          </a:p>
          <a:p>
            <a:pPr algn="ctr"/>
            <a:r>
              <a:rPr lang="sv-SE" dirty="0" smtClean="0"/>
              <a:t>Förebyggbar sjukdom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336324" y="2430162"/>
            <a:ext cx="528869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Vilken infektion är det här?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3406345" y="721384"/>
            <a:ext cx="514864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Vi får inte glömma övrigt smittskyddsarbete!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873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_x0020_typ xmlns="54344de9-4a68-4968-bd31-f82509e5da64">Dokument</Dokument_x0020_typ>
    <Categor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ytt Word" ma:contentTypeID="0x010100F0CC08FD9F05314799DE880433A10B20" ma:contentTypeVersion="15" ma:contentTypeDescription="Skapa ett nytt dokument." ma:contentTypeScope="" ma:versionID="fea1d57f23832076c4a5b024f8ace243">
  <xsd:schema xmlns:xsd="http://www.w3.org/2001/XMLSchema" xmlns:xs="http://www.w3.org/2001/XMLSchema" xmlns:p="http://schemas.microsoft.com/office/2006/metadata/properties" xmlns:ns1="http://schemas.microsoft.com/sharepoint/v3" xmlns:ns2="42216b4e-09bb-437c-8d1c-32b7b98ad1df" xmlns:ns3="54344de9-4a68-4968-bd31-f82509e5da64" targetNamespace="http://schemas.microsoft.com/office/2006/metadata/properties" ma:root="true" ma:fieldsID="dd316499b4df38710197a474aa847fec" ns1:_="" ns2:_="" ns3:_="">
    <xsd:import namespace="http://schemas.microsoft.com/sharepoint/v3"/>
    <xsd:import namespace="42216b4e-09bb-437c-8d1c-32b7b98ad1df"/>
    <xsd:import namespace="54344de9-4a68-4968-bd31-f82509e5da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Categories" minOccurs="0"/>
                <xsd:element ref="ns3:Dokument_x0020_typ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ies" ma:index="10" nillable="true" ma:displayName="Kategorier" ma:description="" ma:internalName="Categorie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16b4e-09bb-437c-8d1c-32b7b98ad1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44de9-4a68-4968-bd31-f82509e5da64" elementFormDefault="qualified">
    <xsd:import namespace="http://schemas.microsoft.com/office/2006/documentManagement/types"/>
    <xsd:import namespace="http://schemas.microsoft.com/office/infopath/2007/PartnerControls"/>
    <xsd:element name="Dokument_x0020_typ" ma:index="11" nillable="true" ma:displayName="Dokumenttyp" ma:default="Dokument" ma:format="Dropdown" ma:internalName="Dokument_x0020_typ">
      <xsd:simpleType>
        <xsd:restriction base="dms:Choice">
          <xsd:enumeration value="Dokument"/>
          <xsd:enumeration value="Arbetsmaterial"/>
          <xsd:enumeration value="Avtal"/>
          <xsd:enumeration value="Kurser"/>
          <xsd:enumeration value="Protokoll"/>
          <xsd:enumeration value="Rapport"/>
          <xsd:enumeration value="Styrande dokument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02E62F-0C93-4263-88A3-ABAE49E1E5A4}">
  <ds:schemaRefs>
    <ds:schemaRef ds:uri="54344de9-4a68-4968-bd31-f82509e5da6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42216b4e-09bb-437c-8d1c-32b7b98ad1d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E99360-BC0C-46A7-9624-61322A433C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BCFF7-FFFD-4B5D-BB31-4004443CC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216b4e-09bb-437c-8d1c-32b7b98ad1df"/>
    <ds:schemaRef ds:uri="54344de9-4a68-4968-bd31-f82509e5d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349</Words>
  <Application>Microsoft Office PowerPoint</Application>
  <PresentationFormat>Bredbild</PresentationFormat>
  <Paragraphs>91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Covid-19 rapport (POLSAM 20-05-29)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Nystedt</dc:creator>
  <cp:lastModifiedBy>Kristina Yacoub Larsson</cp:lastModifiedBy>
  <cp:revision>16</cp:revision>
  <dcterms:created xsi:type="dcterms:W3CDTF">2020-05-25T06:31:27Z</dcterms:created>
  <dcterms:modified xsi:type="dcterms:W3CDTF">2020-05-29T13:05:31Z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0x010100F0CC08FD9F05314799DE880433A10B20</vt:lpwstr>
  </property>
</Properties>
</file>