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70" r:id="rId3"/>
    <p:sldId id="268" r:id="rId4"/>
    <p:sldId id="263" r:id="rId5"/>
    <p:sldId id="272" r:id="rId6"/>
    <p:sldId id="1853" r:id="rId7"/>
    <p:sldId id="1854" r:id="rId8"/>
    <p:sldId id="1855" r:id="rId9"/>
    <p:sldId id="289" r:id="rId10"/>
    <p:sldId id="288" r:id="rId11"/>
    <p:sldId id="1856" r:id="rId12"/>
    <p:sldId id="274" r:id="rId13"/>
    <p:sldId id="275" r:id="rId14"/>
    <p:sldId id="260" r:id="rId15"/>
    <p:sldId id="276" r:id="rId16"/>
    <p:sldId id="1849" r:id="rId17"/>
    <p:sldId id="1851" r:id="rId18"/>
    <p:sldId id="1852" r:id="rId19"/>
    <p:sldId id="262" r:id="rId20"/>
    <p:sldId id="1850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Lakso" userId="02c87bcd-b43f-4231-b1de-8a60e2ff3c2a" providerId="ADAL" clId="{0FF3834E-4D55-4799-A9B2-988A45ECC70E}"/>
    <pc:docChg chg="modSld">
      <pc:chgData name="Eva Lakso" userId="02c87bcd-b43f-4231-b1de-8a60e2ff3c2a" providerId="ADAL" clId="{0FF3834E-4D55-4799-A9B2-988A45ECC70E}" dt="2021-04-07T19:16:12.987" v="63" actId="20577"/>
      <pc:docMkLst>
        <pc:docMk/>
      </pc:docMkLst>
      <pc:sldChg chg="modSp mod">
        <pc:chgData name="Eva Lakso" userId="02c87bcd-b43f-4231-b1de-8a60e2ff3c2a" providerId="ADAL" clId="{0FF3834E-4D55-4799-A9B2-988A45ECC70E}" dt="2021-04-07T19:16:12.987" v="63" actId="20577"/>
        <pc:sldMkLst>
          <pc:docMk/>
          <pc:sldMk cId="1647417180" sldId="288"/>
        </pc:sldMkLst>
        <pc:spChg chg="mod">
          <ac:chgData name="Eva Lakso" userId="02c87bcd-b43f-4231-b1de-8a60e2ff3c2a" providerId="ADAL" clId="{0FF3834E-4D55-4799-A9B2-988A45ECC70E}" dt="2021-04-07T19:16:12.987" v="63" actId="20577"/>
          <ac:spMkLst>
            <pc:docMk/>
            <pc:sldMk cId="1647417180" sldId="288"/>
            <ac:spMk id="5" creationId="{BE35006B-297C-4BAC-9738-7A7695EA3798}"/>
          </ac:spMkLst>
        </pc:spChg>
      </pc:sldChg>
      <pc:sldChg chg="modSp mod">
        <pc:chgData name="Eva Lakso" userId="02c87bcd-b43f-4231-b1de-8a60e2ff3c2a" providerId="ADAL" clId="{0FF3834E-4D55-4799-A9B2-988A45ECC70E}" dt="2021-04-07T19:14:55.995" v="10" actId="20577"/>
        <pc:sldMkLst>
          <pc:docMk/>
          <pc:sldMk cId="3271357425" sldId="1855"/>
        </pc:sldMkLst>
        <pc:spChg chg="mod">
          <ac:chgData name="Eva Lakso" userId="02c87bcd-b43f-4231-b1de-8a60e2ff3c2a" providerId="ADAL" clId="{0FF3834E-4D55-4799-A9B2-988A45ECC70E}" dt="2021-04-07T19:14:55.995" v="10" actId="20577"/>
          <ac:spMkLst>
            <pc:docMk/>
            <pc:sldMk cId="3271357425" sldId="1855"/>
            <ac:spMk id="2" creationId="{70D7FADB-247D-49CF-9985-D5EAC9CE7C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6785A-EE50-45F1-A8B1-DB9C5F0BB3F9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4D1F-9540-4CD0-9A15-80DC45E332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45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Arjeplog, Haparanda och Pajala lämnar redan idag till Apoteket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37461-EB0D-4C5E-B19D-CE7C70764C4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497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737461-EB0D-4C5E-B19D-CE7C70764C4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8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6E72FB8-E0D9-4A88-9333-C8D98A040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B8D26D83-0C48-4E90-A844-2EF14DA74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167D880E-AE87-4896-BFB6-CFC522B5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1B2C15B-234F-4169-9D8A-7218AC71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736A320-9FFE-4001-B7E9-5DA55BDE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24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575F836-6859-4E94-81F3-A3D38EDE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B9C7C33-39A0-4331-A320-929F61C11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87353BF-47A2-4D10-B1C9-4F28749C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29B4D44E-6BFA-475E-AA83-4DED867A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42CEFD4D-A998-4C73-A656-28E89382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52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5CABAF5D-BC75-4541-B93C-2354C3E0E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3406C8A0-CCD8-4943-9B66-B5E6A347E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C2322AC-5566-4B01-A8A7-EE063E13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D61F706-FC85-4497-B501-1696C276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10DC2D3-928D-4FEB-981B-0CCE347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88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758670" y="1445778"/>
            <a:ext cx="8663873" cy="1348671"/>
          </a:xfrm>
          <a:prstGeom prst="rect">
            <a:avLst/>
          </a:prstGeom>
        </p:spPr>
        <p:txBody>
          <a:bodyPr anchor="b"/>
          <a:lstStyle>
            <a:lvl1pPr algn="ctr">
              <a:defRPr sz="4267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758670" y="2836653"/>
            <a:ext cx="8674663" cy="9180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667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7877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2123630" y="625387"/>
            <a:ext cx="7970793" cy="1112021"/>
          </a:xfrm>
          <a:prstGeom prst="rect">
            <a:avLst/>
          </a:prstGeom>
        </p:spPr>
        <p:txBody>
          <a:bodyPr anchor="b" anchorCtr="0"/>
          <a:lstStyle>
            <a:lvl1pPr>
              <a:defRPr sz="32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2123628" y="1866166"/>
            <a:ext cx="7970795" cy="310772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None/>
              <a:defRPr sz="2133">
                <a:latin typeface="+mn-lt"/>
              </a:defRPr>
            </a:lvl1pPr>
            <a:lvl2pPr marL="1096406" indent="-380990">
              <a:buFont typeface="Arial" panose="020B0604020202020204" pitchFamily="34" charset="0"/>
              <a:buChar char="•"/>
              <a:defRPr sz="21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07564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31758" y="550718"/>
            <a:ext cx="10169891" cy="1628343"/>
          </a:xfrm>
        </p:spPr>
        <p:txBody>
          <a:bodyPr anchor="b" anchorCtr="0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3"/>
          <p:cNvSpPr>
            <a:spLocks noGrp="1"/>
          </p:cNvSpPr>
          <p:nvPr>
            <p:ph type="body" sz="quarter" idx="11"/>
          </p:nvPr>
        </p:nvSpPr>
        <p:spPr>
          <a:xfrm>
            <a:off x="1431759" y="2441864"/>
            <a:ext cx="8792896" cy="4021280"/>
          </a:xfrm>
        </p:spPr>
        <p:txBody>
          <a:bodyPr lIns="21600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808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75F12C3-09DC-4340-8753-2E813D94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33FFD76-85B9-42B6-A17A-CCFC51195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0B1D6F8B-25CD-4846-8C07-2E7035C9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4EBD0A4-1C6B-4CD4-A22B-6E0AF8BC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354CB32-707C-4189-9043-803672CF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83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F63F4D7-5B98-4409-9D18-ECAEF6FD4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6046CF01-F1E0-4351-B009-923D70FD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A6C5B383-C141-4022-9348-B12B03A9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5099BF0-E786-416C-95CF-83A5A40D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29626C4-AA7B-4E18-8E0B-B126770E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46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6177A26-DBF6-42B5-B693-32175F358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FA49413-5592-4BFB-8412-B4421D975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991FEBE6-034B-4208-9821-E07D7D07D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E29E9178-538B-40B5-BACC-260BDF01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EDC00D9-A6F7-49BE-B073-9F0C9047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B65680FC-2EA6-482D-949C-12051C76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85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6BC10C3-975E-4516-8F25-12C1AF0E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D61D711-407F-4937-A972-E4366EA6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77200D21-BAC0-4ACB-A518-F0B9AADD4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D77A1B15-CC1F-441D-902D-BC1BBA22F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7865284C-362F-432D-947E-21FE8B946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6546D822-70A8-4B9A-BF69-777DFE43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2F04635B-B19F-4366-950F-60E4045A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57B86A56-239F-415E-87C3-6C14C13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2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CF7C214-2136-43AD-AB84-1C312065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B915157B-EBC1-472A-80C8-C340B6E5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373BD79A-F5FC-47C2-B061-C33D1065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1C14AA23-E23B-4323-82E1-69F92774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4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3C768A30-8427-4D1D-80D0-EE70246D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AB9D6929-0897-4377-A834-2315950A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A6DC513D-E6D6-4C80-BD96-2363C3D6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76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8EDA217-1777-44DD-B367-BB5FC999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5B5C951-C28F-4CE7-9BFC-48580867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A2525B8D-778D-4ECE-9783-4C265B377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6008BCF3-41B9-43B4-A9B7-B87B21E6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5DEE20A2-8C4F-444D-889B-594C8DD8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61552EE3-531E-4901-AE84-219272C2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58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5FE7599-5724-4EDC-9D62-7071400F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39EF1E89-D0E9-45E5-A13E-489A04AEC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26D3A44-1A89-4CB9-94FA-CA7559BDD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255F9290-55F8-4CC8-81D4-A51E0929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7E3EDF19-A0D1-4DBB-BBF9-2262957C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38DB1741-1548-4189-A25F-C7433A5E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60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F0936E53-A68F-4109-9D44-291616E9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C82E95FA-1C22-4ABB-9683-704F86F0D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B72CD854-4E7B-47FB-82A4-8B4E64D93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9021-6E2B-4E27-8E76-B95AEE5497C0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427B42F-F0A0-44A9-B868-58D07788E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9802C2B-19BB-4B5C-8A31-8466B27AE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86982-76F0-4198-B36D-8CDBF3204F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8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58670" y="584463"/>
            <a:ext cx="8663873" cy="1244338"/>
          </a:xfrm>
        </p:spPr>
        <p:txBody>
          <a:bodyPr>
            <a:normAutofit fontScale="90000"/>
          </a:bodyPr>
          <a:lstStyle/>
          <a:p>
            <a:r>
              <a:rPr lang="sv-SE" dirty="0"/>
              <a:t>Medicinskt förbrukningsmaterial och Försörjning av hjälpmedel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758670" y="1828801"/>
            <a:ext cx="8674663" cy="2375554"/>
          </a:xfrm>
        </p:spPr>
        <p:txBody>
          <a:bodyPr/>
          <a:lstStyle/>
          <a:p>
            <a:r>
              <a:rPr lang="sv-SE" dirty="0" err="1" smtClean="0"/>
              <a:t>Polsam</a:t>
            </a:r>
            <a:r>
              <a:rPr lang="sv-SE" dirty="0" smtClean="0"/>
              <a:t> 2021-04-20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2000" dirty="0"/>
              <a:t>Anders Blomqvist, Region Norrbotten</a:t>
            </a:r>
          </a:p>
          <a:p>
            <a:r>
              <a:rPr lang="sv-SE" sz="2000" dirty="0"/>
              <a:t>Eva Lakso,  Norrbottens Kommuner</a:t>
            </a:r>
          </a:p>
        </p:txBody>
      </p:sp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6ACCBACE-5E94-46E1-B71E-B3C3436FE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519" y="6159274"/>
            <a:ext cx="1625270" cy="34415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8F0F571E-8FB1-432F-B0EC-383C0DBC6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995" y="5589033"/>
            <a:ext cx="609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1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BE35006B-297C-4BAC-9738-7A7695EA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480446"/>
            <a:ext cx="10169891" cy="1480089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Riskavfallet vid säbo, medicinska delen inom skolan mm är ett ansvar för respektive verksamhet i kommunerna</a:t>
            </a:r>
            <a:r>
              <a:rPr lang="sv-SE" sz="3600" dirty="0">
                <a:latin typeface="+mn-lt"/>
              </a:rPr>
              <a:t/>
            </a:r>
            <a:br>
              <a:rPr lang="sv-SE" sz="3600" dirty="0">
                <a:latin typeface="+mn-lt"/>
              </a:rPr>
            </a:br>
            <a:endParaRPr lang="sv-SE" sz="3600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3F08A577-AD5C-4238-B1DA-931A54BE31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31758" y="2293749"/>
            <a:ext cx="10055251" cy="267345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9CED80B0-A282-4D49-A8B6-67A478F52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490" y="2562676"/>
            <a:ext cx="10010274" cy="2466524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77DA53C5-482D-4B00-A693-62EC2275D6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732C0CA9-536B-4046-9214-86E4C6AF25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873" y="5568889"/>
            <a:ext cx="609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1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0D7FADB-247D-49CF-9985-D5EAC9CE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471057"/>
            <a:ext cx="10169891" cy="491052"/>
          </a:xfrm>
        </p:spPr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Riskavfall- två olika lösningar för kommunerna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B88B1E9-0300-4E16-B582-EBE5F419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1286359"/>
            <a:ext cx="10082232" cy="43026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sz="2400" b="0" i="0" u="none" strike="noStrike" baseline="0" dirty="0">
                <a:solidFill>
                  <a:srgbClr val="000000"/>
                </a:solidFill>
              </a:rPr>
              <a:t>Hushållens behov av säker hantering av sitt riskavfall löses via avtal med apoteken. Varje kommun måste se över vilka apotek som är aktuella i respektive kommun och här göra en eventuell upphandling alternativt erbjuda samtliga apotek på orten avtal för hantering av avfallet. </a:t>
            </a:r>
            <a:r>
              <a:rPr lang="sv-SE" sz="2400" b="0" i="0" u="none" strike="noStrike" baseline="0" dirty="0" smtClean="0">
                <a:solidFill>
                  <a:srgbClr val="000000"/>
                </a:solidFill>
              </a:rPr>
              <a:t>Arbetet uppstartat</a:t>
            </a:r>
            <a:r>
              <a:rPr lang="sv-SE" sz="2400" b="0" i="0" u="none" strike="noStrike" dirty="0" smtClean="0">
                <a:solidFill>
                  <a:srgbClr val="000000"/>
                </a:solidFill>
              </a:rPr>
              <a:t> och ska vara klart till 210430.</a:t>
            </a:r>
            <a:endParaRPr lang="sv-SE" sz="24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v-SE" sz="24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sz="2400" b="0" i="0" u="none" strike="noStrike" baseline="0" dirty="0">
                <a:solidFill>
                  <a:srgbClr val="000000"/>
                </a:solidFill>
              </a:rPr>
              <a:t>Riskavfallet från kommunens verksamheter (särskilda boenden </a:t>
            </a:r>
            <a:r>
              <a:rPr lang="sv-SE" sz="2400" b="0" i="0" u="none" strike="noStrike" baseline="0" dirty="0" err="1">
                <a:solidFill>
                  <a:srgbClr val="000000"/>
                </a:solidFill>
              </a:rPr>
              <a:t>m.fl</a:t>
            </a:r>
            <a:r>
              <a:rPr lang="sv-SE" sz="2400" b="0" i="0" u="none" strike="noStrike" baseline="0" dirty="0">
                <a:solidFill>
                  <a:srgbClr val="000000"/>
                </a:solidFill>
              </a:rPr>
              <a:t>) bör upphandlas gemensamt av kommunerna. Arbetet med berörda kommuner startar i april för att vara klart 210928.</a:t>
            </a:r>
            <a:endParaRPr lang="sv-SE" sz="2600" dirty="0"/>
          </a:p>
          <a:p>
            <a:pPr marL="0" indent="0">
              <a:buNone/>
            </a:pPr>
            <a:endParaRPr lang="sv-SE" sz="26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D66552B-CC70-465D-8D10-9A3041B88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994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4869EA66-1D36-4C83-B9D1-E9750ADA72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9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Hjälpmedel</a:t>
            </a:r>
          </a:p>
        </p:txBody>
      </p:sp>
      <p:pic>
        <p:nvPicPr>
          <p:cNvPr id="7" name="Platshållare för innehåll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E0011523-44D2-4929-BC0D-6C36731F9D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575" y="6202363"/>
            <a:ext cx="1368425" cy="29051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D9400A75-BF9C-45CF-BC22-F9DE26417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578475"/>
            <a:ext cx="609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1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Arbetsgrupp tillsatt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6419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Medverkande i arbetsgrupp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Uppdragsledare från Norrbottens Kommuner och Region Norrbotten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MAR från Luleå och Boden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Ansvariga för LSS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Ansvarig för Hjälpmedel Länsservice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Övrigt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Uppdragsägare från Norrbottens Kommuner och Region Norrbotten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Jurist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Specialister inom övriga delat (Ex. Dietister etc.)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Avstämning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Veckovisa möte med arbetsgrupp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Veckovisa avstämningsmöten </a:t>
            </a:r>
            <a:r>
              <a:rPr lang="sv-SE" dirty="0" err="1"/>
              <a:t>uppdragsägare</a:t>
            </a:r>
            <a:r>
              <a:rPr lang="sv-SE" dirty="0"/>
              <a:t>/uppdragsledare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AF8C26C-1EC7-49CF-99B0-C62829B79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09279E72-3B65-4932-A10D-03974887D6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Arbetssätt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64192"/>
            <a:ext cx="10515600" cy="4351338"/>
          </a:xfrm>
        </p:spPr>
        <p:txBody>
          <a:bodyPr>
            <a:normAutofit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Gruppintervjuer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Intervjuer 4 andra Regioner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Inläsning material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SKR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Andra utredningar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Andra Regioners avtal och reglementen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KPMG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Lagstiftning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Veckovisa arbetsmöten med uppgifter mellan mötena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D7628FE8-1A0C-4FE1-A28B-88A0B2549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C66C37BF-4E80-42A3-B2BB-8B70680515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Status arbetsgrupp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26091"/>
            <a:ext cx="10515600" cy="4351338"/>
          </a:xfrm>
        </p:spPr>
        <p:txBody>
          <a:bodyPr>
            <a:normAutofit lnSpcReduction="10000"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endParaRPr lang="sv-SE" dirty="0"/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Grundläggande kartläggning av hjälpmedelshanteringen inom Norrbotten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Nio patientfall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Förskrivningsflöden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Förskrivarkategorier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Betalningsansvar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Produktgrupper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Arbetsindelning</a:t>
            </a:r>
          </a:p>
          <a:p>
            <a:pPr marL="838190" lvl="1" indent="-380990">
              <a:buFont typeface="Wingdings" panose="05000000000000000000" pitchFamily="2" charset="2"/>
              <a:buChar char="Ø"/>
            </a:pPr>
            <a:r>
              <a:rPr lang="sv-SE" dirty="0"/>
              <a:t>Statistik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Nuläge kartlagt, framtida varianter på samverkan utreds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190E3854-A2A4-4B5A-AD71-4835393A4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82B02885-50D8-4850-863B-DA51F17CE1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xmlns="" id="{189595FF-9437-42BE-8780-7DACA0E0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Status arbetsgrupp, fortsättning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xmlns="" id="{7D91D7B9-DEB3-4455-9567-14DFBF88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Nuvarande huvudsakliga samverkansformer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Avtalssamverkan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Gemensam nämnd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Kommunalförbund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Gemensamt aktiebolag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599E6AE7-F125-4249-A9F5-4B89C3D76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6F6B9CF1-398D-4D51-8019-2373841AAD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679" y="6122842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xmlns="" id="{189595FF-9437-42BE-8780-7DACA0E0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Status arbetsgrupp, fortsättning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xmlns="" id="{7D91D7B9-DEB3-4455-9567-14DFBF88B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19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Grundläggande för samtliga former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Vad ska vi samverka om?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Hur påverkas styrning politiskt, operativt och ekonomiskt?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Kostnader för respektive samverkansform?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Hur hanteras revisioner?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Andra frågor som påverkar val av samverkansform?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Hur hantera: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Upphandlingar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Köp av varor och tjänster mellan medlemmar/ägare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Drift av IT system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Prismodeller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Riktlinjer och sortiment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Brukaravgifter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Ev. lager/försäljning av förbrukning till hjälpmedel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sv-S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 err="1"/>
              <a:t>M.m</a:t>
            </a:r>
            <a:r>
              <a:rPr lang="sv-SE" dirty="0"/>
              <a:t>….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599E6AE7-F125-4249-A9F5-4B89C3D76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6F6B9CF1-398D-4D51-8019-2373841AAD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679" y="6122842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7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xmlns="" id="{189595FF-9437-42BE-8780-7DACA0E0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0070C0"/>
                </a:solidFill>
              </a:rPr>
              <a:t>Tidsram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xmlns="" id="{7D91D7B9-DEB3-4455-9567-14DFBF88B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sv-SE" dirty="0" smtClean="0"/>
              <a:t>Utredning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 smtClean="0"/>
              <a:t>Mycket pressad </a:t>
            </a:r>
            <a:endParaRPr lang="sv-S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 smtClean="0"/>
              <a:t>Bedöms vara i fas för att hinna leverera förslag till samverkansmodell i juni</a:t>
            </a:r>
          </a:p>
          <a:p>
            <a:pPr marL="914400" lvl="2" indent="0">
              <a:buNone/>
            </a:pPr>
            <a:endParaRPr lang="sv-S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 smtClean="0"/>
              <a:t>Implementering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 smtClean="0"/>
              <a:t>Klart innan 220101?</a:t>
            </a:r>
            <a:endParaRPr lang="sv-SE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sv-SE" dirty="0"/>
              <a:t>Påverkas av beslut i respektive kommun och i regionstyrelsen</a:t>
            </a:r>
          </a:p>
          <a:p>
            <a:pPr marL="457200" lvl="1" indent="0">
              <a:buNone/>
            </a:pPr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599E6AE7-F125-4249-A9F5-4B89C3D76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6F6B9CF1-398D-4D51-8019-2373841AAD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679" y="6122842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78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Frågor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9FDD21C9-BCE9-4F3A-82AF-8C52826F3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51AADCA8-1AEA-4EC2-8696-2D4BC4A63E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7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Bakgrund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Nuvarande samverkansavtal strider mot kommunallagen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Inte ett genuint samarbete utan ett köp och sälj förhållande.</a:t>
            </a:r>
          </a:p>
          <a:p>
            <a:pPr marL="1477396" lvl="1">
              <a:buFont typeface="Wingdings" panose="05000000000000000000" pitchFamily="2" charset="2"/>
              <a:buChar char="Ø"/>
            </a:pPr>
            <a:endParaRPr lang="sv-SE" dirty="0"/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sv-SE" dirty="0"/>
              <a:t>Konkurrensverkets utredning</a:t>
            </a:r>
          </a:p>
          <a:p>
            <a:pPr marL="1477396" lvl="1">
              <a:buFont typeface="Wingdings" panose="05000000000000000000" pitchFamily="2" charset="2"/>
              <a:buChar char="Ø"/>
            </a:pPr>
            <a:r>
              <a:rPr lang="sv-SE" dirty="0"/>
              <a:t>Nedlagd, med anledning av att Regionen tydligt visar att man arbetar med att avsluta extern försäljning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0D7B962D-4837-4867-815A-49FC8241E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0624B891-990F-4F65-A643-0173F552D1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426BA8A-943B-429B-943B-570AA8AF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Dialog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DE620A5-FFF1-4FF7-BF29-5431741AA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Samverkansordning </a:t>
            </a:r>
            <a:r>
              <a:rPr lang="sv-SE" dirty="0"/>
              <a:t>hjälpmedel</a:t>
            </a:r>
            <a:r>
              <a:rPr lang="sv-SE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 smtClean="0"/>
              <a:t>PDF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Vilken kommunikation av innehållet för att skapa tydlighet och förståelse</a:t>
            </a:r>
            <a:r>
              <a:rPr lang="sv-SE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 smtClean="0"/>
              <a:t>LSG/</a:t>
            </a:r>
            <a:r>
              <a:rPr lang="sv-SE" dirty="0" err="1" smtClean="0"/>
              <a:t>Polsam</a:t>
            </a:r>
            <a:r>
              <a:rPr lang="sv-SE" dirty="0" smtClean="0"/>
              <a:t> i maj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 smtClean="0"/>
              <a:t>Därefter till styrelser i juni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mm.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94EDC1C3-179E-4979-A442-10CCCB482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9BB375FC-545E-4857-9F81-9D851BC16C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hänt sedan sist?</a:t>
            </a:r>
          </a:p>
        </p:txBody>
      </p:sp>
      <p:pic>
        <p:nvPicPr>
          <p:cNvPr id="4" name="Bildobjekt 3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F82430C1-E996-4BCB-A9FA-BE2514B31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2A869792-2D19-490C-A6D1-829E2F4C4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2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Medicinskt förbrukningsmateriel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46333D9D-D30D-4092-BA33-13097F564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7B742BA2-8313-44AB-AA85-587BDA81E4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8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6437" y="365125"/>
            <a:ext cx="10637363" cy="1325563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0070C0"/>
                </a:solidFill>
              </a:rPr>
              <a:t>Region Norrbotten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Samverkansavtalet för materiel är efter Regionstyrelsens beslut uppsagt per 2020-12-28, med ett avslutsdatum enligt avtal per    2021-09-28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Region Norrbotten stödjer Norrbottens Kommuner i de frågor där Regionen kan vara behjälplig ex: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Listor på avtal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Listor på köpta artiklar per kommun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Juridiska frågor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30E1BAEC-8C56-4C2B-A4A4-C3BDB66B6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31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84218F77-8327-41A0-BCCD-9F5309296F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0D7FADB-247D-49CF-9985-D5EAC9CE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471057"/>
            <a:ext cx="10169891" cy="491052"/>
          </a:xfrm>
        </p:spPr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Materialförsörjning kommunerna-Plan i samverkan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B88B1E9-0300-4E16-B582-EBE5F419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962109"/>
            <a:ext cx="9491167" cy="5214853"/>
          </a:xfrm>
        </p:spPr>
        <p:txBody>
          <a:bodyPr>
            <a:normAutofit/>
          </a:bodyPr>
          <a:lstStyle/>
          <a:p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/>
              <a:t>Uppdrag </a:t>
            </a:r>
            <a:r>
              <a:rPr lang="sv-SE" sz="2600" dirty="0">
                <a:latin typeface="+mn-lt"/>
              </a:rPr>
              <a:t>socialchefsgruppen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/>
              <a:t>G</a:t>
            </a:r>
            <a:r>
              <a:rPr lang="sv-SE" sz="2600" dirty="0">
                <a:latin typeface="+mn-lt"/>
              </a:rPr>
              <a:t>emensam analys av SKR Kommentus – </a:t>
            </a:r>
            <a:r>
              <a:rPr lang="sv-SE" sz="2600" dirty="0" err="1">
                <a:latin typeface="+mn-lt"/>
              </a:rPr>
              <a:t>OneMed</a:t>
            </a:r>
            <a:r>
              <a:rPr lang="sv-SE" sz="2600" dirty="0">
                <a:latin typeface="+mn-lt"/>
              </a:rPr>
              <a:t> som grossist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Risk- och konsekvensanalys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Ingår även att undersöka specifika produktområden som riskavfall nutritionsprodukter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Uppdraget klart 2021-02-28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D66552B-CC70-465D-8D10-9A3041B88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888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C0A95A1A-CEDD-488B-B856-C4E084C43F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0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0D7FADB-247D-49CF-9985-D5EAC9CE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471057"/>
            <a:ext cx="10169891" cy="491052"/>
          </a:xfrm>
        </p:spPr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Materialförsörjning kommunerna-nuläge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B88B1E9-0300-4E16-B582-EBE5F419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962109"/>
            <a:ext cx="9491167" cy="52148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/>
              <a:t>Kommunerna ansluter till SKR Kommentus- </a:t>
            </a:r>
            <a:r>
              <a:rPr lang="sv-SE" sz="2600" dirty="0" err="1"/>
              <a:t>One</a:t>
            </a:r>
            <a:r>
              <a:rPr lang="sv-SE" sz="2600" dirty="0"/>
              <a:t> Med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/>
              <a:t>Kostnaderna betydligt högre än nuvarande via Länsservice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600" dirty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Samtliga kommuner gemensam upphandling, målet under 2022 att ingå gemensamt avtal utanför SKR Kommentus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D66552B-CC70-465D-8D10-9A3041B88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994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AE4E8F7A-FDBB-46F3-A8C5-5236A3C9D3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0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0D7FADB-247D-49CF-9985-D5EAC9CE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58" y="471057"/>
            <a:ext cx="10169891" cy="491052"/>
          </a:xfrm>
        </p:spPr>
        <p:txBody>
          <a:bodyPr>
            <a:noAutofit/>
          </a:bodyPr>
          <a:lstStyle/>
          <a:p>
            <a:r>
              <a:rPr lang="sv-SE" sz="3600" b="1" dirty="0">
                <a:solidFill>
                  <a:srgbClr val="0070C0"/>
                </a:solidFill>
              </a:rPr>
              <a:t>Riskavfall-kommunerna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B88B1E9-0300-4E16-B582-EBE5F419E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757" y="1580827"/>
            <a:ext cx="9491167" cy="20225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I materialförsörjningen har även riskavfall ingått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600" dirty="0">
                <a:latin typeface="+mn-lt"/>
              </a:rPr>
              <a:t>Riskavfall omfattas av både </a:t>
            </a:r>
            <a:r>
              <a:rPr lang="sv-SE" sz="2600" dirty="0"/>
              <a:t>riskavfall i hemmet och vid säbo mm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sz="2400" dirty="0">
              <a:latin typeface="+mn-lt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D66552B-CC70-465D-8D10-9A3041B88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994" y="5589033"/>
            <a:ext cx="609600" cy="914400"/>
          </a:xfrm>
          <a:prstGeom prst="rect">
            <a:avLst/>
          </a:prstGeom>
        </p:spPr>
      </p:pic>
      <p:pic>
        <p:nvPicPr>
          <p:cNvPr id="5" name="Bildobjekt 4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4869EA66-1D36-4C83-B9D1-E9750ADA72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5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FB77A541-82AE-4362-8A43-875A469B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374" y="534692"/>
            <a:ext cx="10439276" cy="1410345"/>
          </a:xfrm>
        </p:spPr>
        <p:txBody>
          <a:bodyPr>
            <a:normAutofit fontScale="90000"/>
          </a:bodyPr>
          <a:lstStyle/>
          <a:p>
            <a:r>
              <a:rPr lang="sv-SE" sz="3600" dirty="0">
                <a:latin typeface="+mn-lt"/>
              </a:rPr>
              <a:t/>
            </a:r>
            <a:br>
              <a:rPr lang="sv-SE" sz="3600" dirty="0">
                <a:latin typeface="+mn-lt"/>
              </a:rPr>
            </a:br>
            <a:r>
              <a:rPr lang="sv-SE" sz="3600" dirty="0">
                <a:latin typeface="+mn-lt"/>
              </a:rPr>
              <a:t/>
            </a:r>
            <a:br>
              <a:rPr lang="sv-SE" sz="3600" dirty="0">
                <a:latin typeface="+mn-lt"/>
              </a:rPr>
            </a:br>
            <a:r>
              <a:rPr lang="sv-SE" sz="3600" b="1" dirty="0">
                <a:solidFill>
                  <a:srgbClr val="0070C0"/>
                </a:solidFill>
                <a:latin typeface="+mn-lt"/>
              </a:rPr>
              <a:t>Riskavfallet i hemmet är att betrakta som hushållssopor och berör ordinarie avfallshantering i kommunerna</a:t>
            </a:r>
            <a:r>
              <a:rPr lang="sv-SE" sz="3600" dirty="0">
                <a:latin typeface="+mn-lt"/>
              </a:rPr>
              <a:t/>
            </a:r>
            <a:br>
              <a:rPr lang="sv-SE" sz="3600" dirty="0">
                <a:latin typeface="+mn-lt"/>
              </a:rPr>
            </a:br>
            <a:endParaRPr lang="sv-SE" sz="3400" b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xmlns="" id="{2EC0A7BD-9B05-4524-B930-F4980072BF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9084" y="1858292"/>
            <a:ext cx="9899093" cy="3247245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5181EF9E-3F80-478B-8AB4-5CF123616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085" y="1858292"/>
            <a:ext cx="9792382" cy="3247245"/>
          </a:xfrm>
          <a:prstGeom prst="rect">
            <a:avLst/>
          </a:prstGeom>
        </p:spPr>
      </p:pic>
      <p:pic>
        <p:nvPicPr>
          <p:cNvPr id="7" name="Bildobjekt 6" descr="En bild som visar text, clipart&#10;&#10;Automatiskt genererad beskrivning">
            <a:extLst>
              <a:ext uri="{FF2B5EF4-FFF2-40B4-BE49-F238E27FC236}">
                <a16:creationId xmlns:a16="http://schemas.microsoft.com/office/drawing/2014/main" xmlns="" id="{05C14EC5-5D60-4BDE-898B-B6476D68A4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19" y="6159274"/>
            <a:ext cx="1625270" cy="34415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xmlns="" id="{D2E77059-EBB5-4883-9C01-663CE6BCD2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002" y="5589033"/>
            <a:ext cx="609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6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545</Words>
  <Application>Microsoft Office PowerPoint</Application>
  <PresentationFormat>Bredbild</PresentationFormat>
  <Paragraphs>134</Paragraphs>
  <Slides>20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Office-tema</vt:lpstr>
      <vt:lpstr>Medicinskt förbrukningsmaterial och Försörjning av hjälpmedel</vt:lpstr>
      <vt:lpstr>Bakgrund</vt:lpstr>
      <vt:lpstr>Vad har hänt sedan sist?</vt:lpstr>
      <vt:lpstr>Medicinskt förbrukningsmateriel</vt:lpstr>
      <vt:lpstr>Region Norrbotten</vt:lpstr>
      <vt:lpstr>Materialförsörjning kommunerna-Plan i samverkan</vt:lpstr>
      <vt:lpstr>Materialförsörjning kommunerna-nuläge</vt:lpstr>
      <vt:lpstr>Riskavfall-kommunerna</vt:lpstr>
      <vt:lpstr>  Riskavfallet i hemmet är att betrakta som hushållssopor och berör ordinarie avfallshantering i kommunerna </vt:lpstr>
      <vt:lpstr>Riskavfallet vid säbo, medicinska delen inom skolan mm är ett ansvar för respektive verksamhet i kommunerna </vt:lpstr>
      <vt:lpstr>Riskavfall- två olika lösningar för kommunerna</vt:lpstr>
      <vt:lpstr>Hjälpmedel</vt:lpstr>
      <vt:lpstr>Arbetsgrupp tillsatt</vt:lpstr>
      <vt:lpstr>Arbetssätt</vt:lpstr>
      <vt:lpstr>Status arbetsgrupp</vt:lpstr>
      <vt:lpstr>Status arbetsgrupp, fortsättning</vt:lpstr>
      <vt:lpstr>Status arbetsgrupp, fortsättning</vt:lpstr>
      <vt:lpstr>Tidsram</vt:lpstr>
      <vt:lpstr>Frågor</vt:lpstr>
      <vt:lpstr>Dialog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Länsstyrgrupp</dc:title>
  <dc:creator>Eva Lakso</dc:creator>
  <cp:lastModifiedBy>Kristina Yacoub Larsson</cp:lastModifiedBy>
  <cp:revision>24</cp:revision>
  <dcterms:created xsi:type="dcterms:W3CDTF">2020-12-04T12:09:04Z</dcterms:created>
  <dcterms:modified xsi:type="dcterms:W3CDTF">2021-05-10T07:54:15Z</dcterms:modified>
</cp:coreProperties>
</file>