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5" r:id="rId2"/>
    <p:sldMasterId id="2147483709" r:id="rId3"/>
  </p:sldMasterIdLst>
  <p:notesMasterIdLst>
    <p:notesMasterId r:id="rId14"/>
  </p:notesMasterIdLst>
  <p:sldIdLst>
    <p:sldId id="257" r:id="rId4"/>
    <p:sldId id="262" r:id="rId5"/>
    <p:sldId id="265" r:id="rId6"/>
    <p:sldId id="270" r:id="rId7"/>
    <p:sldId id="267" r:id="rId8"/>
    <p:sldId id="264" r:id="rId9"/>
    <p:sldId id="269" r:id="rId10"/>
    <p:sldId id="271" r:id="rId11"/>
    <p:sldId id="273" r:id="rId12"/>
    <p:sldId id="274" r:id="rId13"/>
  </p:sldIdLst>
  <p:sldSz cx="9144000" cy="5143500" type="screen16x9"/>
  <p:notesSz cx="6799263" cy="9929813"/>
  <p:defaultTextStyle>
    <a:defPPr>
      <a:defRPr lang="sv-SE"/>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697"/>
    <a:srgbClr val="83C55B"/>
    <a:srgbClr val="0070C0"/>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5" autoAdjust="0"/>
    <p:restoredTop sz="87389" autoAdjust="0"/>
  </p:normalViewPr>
  <p:slideViewPr>
    <p:cSldViewPr snapToGrid="0" showGuides="1">
      <p:cViewPr varScale="1">
        <p:scale>
          <a:sx n="134" d="100"/>
          <a:sy n="134" d="100"/>
        </p:scale>
        <p:origin x="648" y="120"/>
      </p:cViewPr>
      <p:guideLst>
        <p:guide orient="horz" pos="273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FE5F691-4DA6-4E7E-88E0-0B0E5F6DDD4C}" type="datetimeFigureOut">
              <a:rPr lang="sv-SE" smtClean="0"/>
              <a:t>2019-12-18</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288" rtl="0" eaLnBrk="1" latinLnBrk="0" hangingPunct="1">
      <a:defRPr sz="1200" kern="1200">
        <a:solidFill>
          <a:schemeClr val="tx1"/>
        </a:solidFill>
        <a:latin typeface="+mn-lt"/>
        <a:ea typeface="+mn-ea"/>
        <a:cs typeface="+mn-cs"/>
      </a:defRPr>
    </a:lvl1pPr>
    <a:lvl2pPr marL="457142"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0" algn="l" defTabSz="914288" rtl="0" eaLnBrk="1" latinLnBrk="0" hangingPunct="1">
      <a:defRPr sz="1200" kern="1200">
        <a:solidFill>
          <a:schemeClr val="tx1"/>
        </a:solidFill>
        <a:latin typeface="+mn-lt"/>
        <a:ea typeface="+mn-ea"/>
        <a:cs typeface="+mn-cs"/>
      </a:defRPr>
    </a:lvl4pPr>
    <a:lvl5pPr marL="1828574" algn="l" defTabSz="914288" rtl="0" eaLnBrk="1" latinLnBrk="0" hangingPunct="1">
      <a:defRPr sz="1200" kern="1200">
        <a:solidFill>
          <a:schemeClr val="tx1"/>
        </a:solidFill>
        <a:latin typeface="+mn-lt"/>
        <a:ea typeface="+mn-ea"/>
        <a:cs typeface="+mn-cs"/>
      </a:defRPr>
    </a:lvl5pPr>
    <a:lvl6pPr marL="2285715" algn="l" defTabSz="914288" rtl="0" eaLnBrk="1" latinLnBrk="0" hangingPunct="1">
      <a:defRPr sz="1200" kern="1200">
        <a:solidFill>
          <a:schemeClr val="tx1"/>
        </a:solidFill>
        <a:latin typeface="+mn-lt"/>
        <a:ea typeface="+mn-ea"/>
        <a:cs typeface="+mn-cs"/>
      </a:defRPr>
    </a:lvl6pPr>
    <a:lvl7pPr marL="2742857" algn="l" defTabSz="914288" rtl="0" eaLnBrk="1" latinLnBrk="0" hangingPunct="1">
      <a:defRPr sz="1200" kern="1200">
        <a:solidFill>
          <a:schemeClr val="tx1"/>
        </a:solidFill>
        <a:latin typeface="+mn-lt"/>
        <a:ea typeface="+mn-ea"/>
        <a:cs typeface="+mn-cs"/>
      </a:defRPr>
    </a:lvl7pPr>
    <a:lvl8pPr marL="3200000" algn="l" defTabSz="914288" rtl="0" eaLnBrk="1" latinLnBrk="0" hangingPunct="1">
      <a:defRPr sz="1200" kern="1200">
        <a:solidFill>
          <a:schemeClr val="tx1"/>
        </a:solidFill>
        <a:latin typeface="+mn-lt"/>
        <a:ea typeface="+mn-ea"/>
        <a:cs typeface="+mn-cs"/>
      </a:defRPr>
    </a:lvl8pPr>
    <a:lvl9pPr marL="3657143"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r>
              <a:rPr lang="sv-SE" dirty="0"/>
              <a:t>Beroendecentrum</a:t>
            </a:r>
            <a:r>
              <a:rPr lang="sv-SE" baseline="0" dirty="0"/>
              <a:t> har en viktig funktion för länets medborgare. Kommunerna är nöjda med den kompetens som idag finns på beroendecentrum. Beroendecentrum har en spetskompetens inom området. Viktig funktion, handlar om att kommunen tycker man </a:t>
            </a:r>
            <a:r>
              <a:rPr lang="sv-SE" baseline="0" dirty="0" err="1"/>
              <a:t>finanserar</a:t>
            </a:r>
            <a:r>
              <a:rPr lang="sv-SE" baseline="0" dirty="0"/>
              <a:t> en HSL åtgärd.</a:t>
            </a:r>
            <a:endParaRPr lang="sv-SE" dirty="0"/>
          </a:p>
          <a:p>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2</a:t>
            </a:fld>
            <a:endParaRPr lang="sv-SE"/>
          </a:p>
        </p:txBody>
      </p:sp>
    </p:spTree>
    <p:extLst>
      <p:ext uri="{BB962C8B-B14F-4D97-AF65-F5344CB8AC3E}">
        <p14:creationId xmlns:p14="http://schemas.microsoft.com/office/powerpoint/2010/main" val="101149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SKLs handlingsplan </a:t>
            </a:r>
          </a:p>
        </p:txBody>
      </p:sp>
      <p:sp>
        <p:nvSpPr>
          <p:cNvPr id="4" name="Platshållare för bildnummer 3"/>
          <p:cNvSpPr>
            <a:spLocks noGrp="1"/>
          </p:cNvSpPr>
          <p:nvPr>
            <p:ph type="sldNum" sz="quarter" idx="10"/>
          </p:nvPr>
        </p:nvSpPr>
        <p:spPr/>
        <p:txBody>
          <a:bodyPr/>
          <a:lstStyle/>
          <a:p>
            <a:fld id="{FB0CB7F7-2DE7-442F-B621-87F2D8E04FE8}" type="slidenum">
              <a:rPr lang="sv-SE" smtClean="0"/>
              <a:t>3</a:t>
            </a:fld>
            <a:endParaRPr lang="sv-SE"/>
          </a:p>
        </p:txBody>
      </p:sp>
    </p:spTree>
    <p:extLst>
      <p:ext uri="{BB962C8B-B14F-4D97-AF65-F5344CB8AC3E}">
        <p14:creationId xmlns:p14="http://schemas.microsoft.com/office/powerpoint/2010/main" val="134007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ÖK stöd för ledning och styrning och för att tillgodose behovet av stöd, vård och </a:t>
            </a:r>
            <a:r>
              <a:rPr lang="sv-SE" dirty="0" err="1"/>
              <a:t>behandlning</a:t>
            </a:r>
            <a:r>
              <a:rPr lang="sv-SE" dirty="0"/>
              <a:t> för </a:t>
            </a:r>
            <a:r>
              <a:rPr lang="sv-SE" dirty="0" err="1"/>
              <a:t>målgrpperna</a:t>
            </a:r>
            <a:r>
              <a:rPr lang="sv-SE" dirty="0"/>
              <a:t> </a:t>
            </a:r>
          </a:p>
          <a:p>
            <a:r>
              <a:rPr lang="sv-SE" dirty="0"/>
              <a:t>Skolan-elevhälsa-UM (SKL) handlingsplan</a:t>
            </a:r>
          </a:p>
          <a:p>
            <a:r>
              <a:rPr lang="sv-SE" dirty="0"/>
              <a:t>Första linjen-primärvården roll, SIP-utskrivningsklara</a:t>
            </a:r>
          </a:p>
          <a:p>
            <a:r>
              <a:rPr lang="sv-SE" dirty="0"/>
              <a:t>Abstinensbehandling, samverkan-mellan kommun-primärvård och beroendecentrum</a:t>
            </a:r>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260292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Avstämning med delar av styrgruppen  i mitten av oktober, framkom att Regionen behövde göra ett internt arbete innan vi kan arbeta vidare med hur processerna ska se ut </a:t>
            </a:r>
          </a:p>
          <a:p>
            <a:endParaRPr lang="sv-SE" dirty="0"/>
          </a:p>
        </p:txBody>
      </p:sp>
      <p:sp>
        <p:nvSpPr>
          <p:cNvPr id="4" name="Platshållare för bildnummer 3"/>
          <p:cNvSpPr>
            <a:spLocks noGrp="1"/>
          </p:cNvSpPr>
          <p:nvPr>
            <p:ph type="sldNum" sz="quarter" idx="5"/>
          </p:nvPr>
        </p:nvSpPr>
        <p:spPr/>
        <p:txBody>
          <a:bodyPr/>
          <a:lstStyle/>
          <a:p>
            <a:fld id="{F2F15F47-6D56-4507-B7C4-6BAFBD834DBA}"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200254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Regionen</a:t>
            </a:r>
            <a:r>
              <a:rPr lang="sv-SE" baseline="0" dirty="0"/>
              <a:t> behöver göra ett bredare förankringsarbete internt där beroendecentrum är en central del. Vi pausar arbetet i arbetsgruppen fram till dess att förutsättningarna är klarlagda.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8</a:t>
            </a:fld>
            <a:endParaRPr lang="sv-SE"/>
          </a:p>
        </p:txBody>
      </p:sp>
    </p:spTree>
    <p:extLst>
      <p:ext uri="{BB962C8B-B14F-4D97-AF65-F5344CB8AC3E}">
        <p14:creationId xmlns:p14="http://schemas.microsoft.com/office/powerpoint/2010/main" val="81602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10</a:t>
            </a:fld>
            <a:endParaRPr lang="sv-SE"/>
          </a:p>
        </p:txBody>
      </p:sp>
    </p:spTree>
    <p:extLst>
      <p:ext uri="{BB962C8B-B14F-4D97-AF65-F5344CB8AC3E}">
        <p14:creationId xmlns:p14="http://schemas.microsoft.com/office/powerpoint/2010/main" val="376736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9EAC7-4989-4B9E-A38C-3BAA962C0A46}"/>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771A8B49-828F-4CD0-BD32-524D7ED43D43}"/>
              </a:ext>
            </a:extLst>
          </p:cNvPr>
          <p:cNvSpPr>
            <a:spLocks noGrp="1"/>
          </p:cNvSpPr>
          <p:nvPr>
            <p:ph type="subTitle" idx="1"/>
          </p:nvPr>
        </p:nvSpPr>
        <p:spPr>
          <a:xfrm>
            <a:off x="1143000" y="2701528"/>
            <a:ext cx="6858000" cy="1241822"/>
          </a:xfrm>
        </p:spPr>
        <p:txBody>
          <a:bodyPr/>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BB48FA23-A9C4-4584-8F95-E5E9706049ED}"/>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2AA00B8-5453-44B8-8E9A-6B319BC65879}"/>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FD1C2F90-619A-4D40-A29C-E807C16CFFE7}"/>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195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824A4C8-4C8F-4F77-B980-45B466A4E16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9B8C2D4E-5CC2-4690-9852-A794C5BDC5D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7FC9409-466C-46C9-B11D-AEF92081A64F}"/>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CB91AD26-35E3-496C-9739-25B8F25D8184}"/>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23537199-C07E-4DCF-95CC-54FBB8934B25}"/>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0977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8E005511-C87E-476C-94D5-FCF643BAEB43}"/>
              </a:ext>
            </a:extLst>
          </p:cNvPr>
          <p:cNvSpPr>
            <a:spLocks noGrp="1"/>
          </p:cNvSpPr>
          <p:nvPr>
            <p:ph type="title" orient="vert"/>
          </p:nvPr>
        </p:nvSpPr>
        <p:spPr>
          <a:xfrm>
            <a:off x="6543676" y="273849"/>
            <a:ext cx="1971675" cy="4358879"/>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07CC8025-42F9-4481-80E8-B907C7B0D980}"/>
              </a:ext>
            </a:extLst>
          </p:cNvPr>
          <p:cNvSpPr>
            <a:spLocks noGrp="1"/>
          </p:cNvSpPr>
          <p:nvPr>
            <p:ph type="body" orient="vert" idx="1"/>
          </p:nvPr>
        </p:nvSpPr>
        <p:spPr>
          <a:xfrm>
            <a:off x="628652" y="273849"/>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DE41EF2-9D65-4410-9C9A-E21D724BFC5E}"/>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F16FF89-44DA-462B-B9C0-636726350FE1}"/>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7BD00C13-E32B-4B41-8B58-57A2FE558BC8}"/>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774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200" indent="-285708">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40227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8" y="384371"/>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9"/>
            <a:ext cx="5978096" cy="3033209"/>
          </a:xfrm>
          <a:prstGeom prst="rect">
            <a:avLst/>
          </a:prstGeom>
        </p:spPr>
        <p:txBody>
          <a:bodyPr/>
          <a:lstStyle>
            <a:lvl1pPr marL="285708" indent="-285708">
              <a:lnSpc>
                <a:spcPct val="110000"/>
              </a:lnSpc>
              <a:spcBef>
                <a:spcPts val="800"/>
              </a:spcBef>
              <a:buFont typeface="Arial" panose="020B0604020202020204" pitchFamily="34" charset="0"/>
              <a:buChar char="•"/>
              <a:defRPr sz="1600">
                <a:latin typeface="+mn-lt"/>
              </a:defRPr>
            </a:lvl1pPr>
            <a:lvl2pPr marL="822200" indent="-285708">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54964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9EAC7-4989-4B9E-A38C-3BAA962C0A46}"/>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771A8B49-828F-4CD0-BD32-524D7ED43D43}"/>
              </a:ext>
            </a:extLst>
          </p:cNvPr>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BB48FA23-A9C4-4584-8F95-E5E9706049ED}"/>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2AA00B8-5453-44B8-8E9A-6B319BC65879}"/>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FD1C2F90-619A-4D40-A29C-E807C16CFFE7}"/>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0909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E037A85-7091-48F9-9B53-CBAB4ACF7F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5DFD696-67DC-4B57-BA34-028A0F32946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715431A9-029E-453D-9435-9E87A0136114}"/>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A51C9AD-D649-4F35-8232-60AF25006118}"/>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93A362A0-5810-4F7C-B7E3-373F3D24D373}"/>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4373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B5793A8-8980-4FDC-8049-3577FB710CED}"/>
              </a:ext>
            </a:extLst>
          </p:cNvPr>
          <p:cNvSpPr>
            <a:spLocks noGrp="1"/>
          </p:cNvSpPr>
          <p:nvPr>
            <p:ph type="title"/>
          </p:nvPr>
        </p:nvSpPr>
        <p:spPr>
          <a:xfrm>
            <a:off x="623888" y="1282307"/>
            <a:ext cx="7886700" cy="2139553"/>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3EEE6B6E-FEE0-4C3C-BD4E-D891B487C34A}"/>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xmlns="" id="{51F7D400-9DDB-44FF-8C5E-3514CA2CB69E}"/>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57A2E3D5-1B3B-43F8-B1B2-4112EE944DE2}"/>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9A57E8BD-AA2B-4EB9-A216-1FDAB94B3597}"/>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62881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D9A48AE-9E4E-4F7B-ACB5-49FCBF4C9BC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9A92DDEF-4873-48C5-A7B2-50DF49044924}"/>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9C01CFD9-FEE3-4160-9640-65581C6B38B9}"/>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96ECCB97-F10D-4E8B-9EBC-10073C1054AC}"/>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3632843F-8587-46F0-AC60-4DB07489A347}"/>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5ED46DAE-E0D2-469A-BEA4-BE93832A7E65}"/>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68507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7D14BCD-223F-4CEF-8558-2A9AF88BB8B8}"/>
              </a:ext>
            </a:extLst>
          </p:cNvPr>
          <p:cNvSpPr>
            <a:spLocks noGrp="1"/>
          </p:cNvSpPr>
          <p:nvPr>
            <p:ph type="title"/>
          </p:nvPr>
        </p:nvSpPr>
        <p:spPr>
          <a:xfrm>
            <a:off x="629841" y="273844"/>
            <a:ext cx="7886700" cy="994172"/>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29C9B873-851F-4CA3-A243-62855431C6E6}"/>
              </a:ext>
            </a:extLst>
          </p:cNvPr>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xmlns="" id="{9910841F-CA5F-4FD7-B850-920CD553AD0F}"/>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189D754F-A9EC-4B8A-8837-2D9B13F0DB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xmlns="" id="{E4DC2E99-8A7C-427D-BC54-652009D42BCF}"/>
              </a:ext>
            </a:extLst>
          </p:cNvPr>
          <p:cNvSpPr>
            <a:spLocks noGrp="1"/>
          </p:cNvSpPr>
          <p:nvPr>
            <p:ph sz="quarter" idx="4"/>
          </p:nvPr>
        </p:nvSpPr>
        <p:spPr>
          <a:xfrm>
            <a:off x="4629152"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0B0509EB-E502-4543-9C9A-07481EF8F8B1}"/>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8" name="Platshållare för sidfot 7">
            <a:extLst>
              <a:ext uri="{FF2B5EF4-FFF2-40B4-BE49-F238E27FC236}">
                <a16:creationId xmlns:a16="http://schemas.microsoft.com/office/drawing/2014/main" xmlns="" id="{6F69A8FC-EBE8-4308-9402-CEE7643EBD77}"/>
              </a:ext>
            </a:extLst>
          </p:cNvPr>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a:extLst>
              <a:ext uri="{FF2B5EF4-FFF2-40B4-BE49-F238E27FC236}">
                <a16:creationId xmlns:a16="http://schemas.microsoft.com/office/drawing/2014/main" xmlns="" id="{506FFAE1-7CD5-409F-89F3-3FF9222E9DE6}"/>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65432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4B03CDC-5EE7-4B5C-B8EE-A04206C0A2C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01D0FC1A-247D-4733-B830-EFD5D9909448}"/>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4" name="Platshållare för sidfot 3">
            <a:extLst>
              <a:ext uri="{FF2B5EF4-FFF2-40B4-BE49-F238E27FC236}">
                <a16:creationId xmlns:a16="http://schemas.microsoft.com/office/drawing/2014/main" xmlns="" id="{B72A429B-2E3C-47F9-B4E5-7A6898A7E4D7}"/>
              </a:ext>
            </a:extLst>
          </p:cNvPr>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a:extLst>
              <a:ext uri="{FF2B5EF4-FFF2-40B4-BE49-F238E27FC236}">
                <a16:creationId xmlns:a16="http://schemas.microsoft.com/office/drawing/2014/main" xmlns="" id="{E2D861ED-AE6E-4147-8611-469A11EB38E9}"/>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692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E037A85-7091-48F9-9B53-CBAB4ACF7F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5DFD696-67DC-4B57-BA34-028A0F32946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715431A9-029E-453D-9435-9E87A0136114}"/>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A51C9AD-D649-4F35-8232-60AF25006118}"/>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93A362A0-5810-4F7C-B7E3-373F3D24D373}"/>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695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03788D3A-6571-41DE-A7E6-BB2205204246}"/>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3" name="Platshållare för sidfot 2">
            <a:extLst>
              <a:ext uri="{FF2B5EF4-FFF2-40B4-BE49-F238E27FC236}">
                <a16:creationId xmlns:a16="http://schemas.microsoft.com/office/drawing/2014/main" xmlns="" id="{BA7B9DB9-FF8D-4B20-9299-5DB6DDACE96B}"/>
              </a:ext>
            </a:extLst>
          </p:cNvPr>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a:extLst>
              <a:ext uri="{FF2B5EF4-FFF2-40B4-BE49-F238E27FC236}">
                <a16:creationId xmlns:a16="http://schemas.microsoft.com/office/drawing/2014/main" xmlns="" id="{A47ECDDC-64EB-47A2-BD30-4B4DDDF51B5D}"/>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2044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7ED4CA8-85BD-4AC5-BF8B-91EB07EAE830}"/>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01316945-8DA3-49CA-A062-7FD7FF8F7FFF}"/>
              </a:ext>
            </a:extLst>
          </p:cNvPr>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D465B83F-185E-4F60-95A2-08C659C0B45D}"/>
              </a:ext>
            </a:extLst>
          </p:cNvPr>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36E4C97C-D6FF-479A-B362-3282A2EA890D}"/>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79584B15-E944-48D0-92D4-5AC025634C56}"/>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4DC377D1-6D89-4DBB-8364-2F12BA22000D}"/>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0703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821F07C-B65F-4A31-9FEF-3F3C7E4CC628}"/>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FC57CB2A-1724-4CE5-AE45-3E8C6E889641}"/>
              </a:ext>
            </a:extLst>
          </p:cNvPr>
          <p:cNvSpPr>
            <a:spLocks noGrp="1"/>
          </p:cNvSpPr>
          <p:nvPr>
            <p:ph type="pic" idx="1"/>
          </p:nvPr>
        </p:nvSpPr>
        <p:spPr>
          <a:xfrm>
            <a:off x="3887391" y="740572"/>
            <a:ext cx="4629150" cy="3655219"/>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endParaRPr lang="sv-SE"/>
          </a:p>
        </p:txBody>
      </p:sp>
      <p:sp>
        <p:nvSpPr>
          <p:cNvPr id="4" name="Platshållare för text 3">
            <a:extLst>
              <a:ext uri="{FF2B5EF4-FFF2-40B4-BE49-F238E27FC236}">
                <a16:creationId xmlns:a16="http://schemas.microsoft.com/office/drawing/2014/main" xmlns="" id="{8FAE4922-A64A-496B-ACE8-4765DEBA5FDB}"/>
              </a:ext>
            </a:extLst>
          </p:cNvPr>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74D4EBCC-151B-4607-923F-374A65A3DCB4}"/>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DEC6B916-FB8C-45D4-8092-B0267A76884F}"/>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1F31A343-A36F-49F6-9E59-782E01475C5A}"/>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59009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824A4C8-4C8F-4F77-B980-45B466A4E16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9B8C2D4E-5CC2-4690-9852-A794C5BDC5D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7FC9409-466C-46C9-B11D-AEF92081A64F}"/>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CB91AD26-35E3-496C-9739-25B8F25D8184}"/>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23537199-C07E-4DCF-95CC-54FBB8934B25}"/>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89309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8E005511-C87E-476C-94D5-FCF643BAEB43}"/>
              </a:ext>
            </a:extLst>
          </p:cNvPr>
          <p:cNvSpPr>
            <a:spLocks noGrp="1"/>
          </p:cNvSpPr>
          <p:nvPr>
            <p:ph type="title" orient="vert"/>
          </p:nvPr>
        </p:nvSpPr>
        <p:spPr>
          <a:xfrm>
            <a:off x="6543676" y="273847"/>
            <a:ext cx="1971675" cy="4358879"/>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07CC8025-42F9-4481-80E8-B907C7B0D980}"/>
              </a:ext>
            </a:extLst>
          </p:cNvPr>
          <p:cNvSpPr>
            <a:spLocks noGrp="1"/>
          </p:cNvSpPr>
          <p:nvPr>
            <p:ph type="body" orient="vert" idx="1"/>
          </p:nvPr>
        </p:nvSpPr>
        <p:spPr>
          <a:xfrm>
            <a:off x="628652" y="273847"/>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DE41EF2-9D65-4410-9C9A-E21D724BFC5E}"/>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F16FF89-44DA-462B-B9C0-636726350FE1}"/>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7BD00C13-E32B-4B41-8B58-57A2FE558BC8}"/>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02242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6" y="384371"/>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7"/>
            <a:ext cx="5978096" cy="3033209"/>
          </a:xfrm>
          <a:prstGeom prst="rect">
            <a:avLst/>
          </a:prstGeom>
        </p:spPr>
        <p:txBody>
          <a:bodyPr/>
          <a:lstStyle>
            <a:lvl1pPr marL="285722" indent="-285722">
              <a:lnSpc>
                <a:spcPct val="110000"/>
              </a:lnSpc>
              <a:spcBef>
                <a:spcPts val="800"/>
              </a:spcBef>
              <a:buFont typeface="Arial" panose="020B0604020202020204" pitchFamily="34" charset="0"/>
              <a:buChar char="•"/>
              <a:defRPr sz="1600">
                <a:latin typeface="+mn-lt"/>
              </a:defRPr>
            </a:lvl1pPr>
            <a:lvl2pPr marL="822242" indent="-285722">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473805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9EAC7-4989-4B9E-A38C-3BAA962C0A46}"/>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771A8B49-828F-4CD0-BD32-524D7ED43D4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BB48FA23-A9C4-4584-8F95-E5E9706049ED}"/>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2AA00B8-5453-44B8-8E9A-6B319BC65879}"/>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FD1C2F90-619A-4D40-A29C-E807C16CFFE7}"/>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28040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E037A85-7091-48F9-9B53-CBAB4ACF7F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5DFD696-67DC-4B57-BA34-028A0F32946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715431A9-029E-453D-9435-9E87A0136114}"/>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A51C9AD-D649-4F35-8232-60AF25006118}"/>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93A362A0-5810-4F7C-B7E3-373F3D24D373}"/>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93278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B5793A8-8980-4FDC-8049-3577FB710CED}"/>
              </a:ext>
            </a:extLst>
          </p:cNvPr>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3EEE6B6E-FEE0-4C3C-BD4E-D891B487C34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xmlns="" id="{51F7D400-9DDB-44FF-8C5E-3514CA2CB69E}"/>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57A2E3D5-1B3B-43F8-B1B2-4112EE944DE2}"/>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9A57E8BD-AA2B-4EB9-A216-1FDAB94B3597}"/>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69855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D9A48AE-9E4E-4F7B-ACB5-49FCBF4C9BC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9A92DDEF-4873-48C5-A7B2-50DF49044924}"/>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9C01CFD9-FEE3-4160-9640-65581C6B38B9}"/>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96ECCB97-F10D-4E8B-9EBC-10073C1054AC}"/>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3632843F-8587-46F0-AC60-4DB07489A347}"/>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5ED46DAE-E0D2-469A-BEA4-BE93832A7E65}"/>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5967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B5793A8-8980-4FDC-8049-3577FB710CED}"/>
              </a:ext>
            </a:extLst>
          </p:cNvPr>
          <p:cNvSpPr>
            <a:spLocks noGrp="1"/>
          </p:cNvSpPr>
          <p:nvPr>
            <p:ph type="title"/>
          </p:nvPr>
        </p:nvSpPr>
        <p:spPr>
          <a:xfrm>
            <a:off x="623888" y="1282309"/>
            <a:ext cx="7886700" cy="2139553"/>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3EEE6B6E-FEE0-4C3C-BD4E-D891B487C34A}"/>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xmlns="" id="{51F7D400-9DDB-44FF-8C5E-3514CA2CB69E}"/>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57A2E3D5-1B3B-43F8-B1B2-4112EE944DE2}"/>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9A57E8BD-AA2B-4EB9-A216-1FDAB94B3597}"/>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6440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7D14BCD-223F-4CEF-8558-2A9AF88BB8B8}"/>
              </a:ext>
            </a:extLst>
          </p:cNvPr>
          <p:cNvSpPr>
            <a:spLocks noGrp="1"/>
          </p:cNvSpPr>
          <p:nvPr>
            <p:ph type="title"/>
          </p:nvPr>
        </p:nvSpPr>
        <p:spPr>
          <a:xfrm>
            <a:off x="629841" y="273844"/>
            <a:ext cx="7886700" cy="994172"/>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29C9B873-851F-4CA3-A243-62855431C6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xmlns="" id="{9910841F-CA5F-4FD7-B850-920CD553AD0F}"/>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189D754F-A9EC-4B8A-8837-2D9B13F0DBE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xmlns="" id="{E4DC2E99-8A7C-427D-BC54-652009D42BCF}"/>
              </a:ext>
            </a:extLst>
          </p:cNvPr>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0B0509EB-E502-4543-9C9A-07481EF8F8B1}"/>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8" name="Platshållare för sidfot 7">
            <a:extLst>
              <a:ext uri="{FF2B5EF4-FFF2-40B4-BE49-F238E27FC236}">
                <a16:creationId xmlns:a16="http://schemas.microsoft.com/office/drawing/2014/main" xmlns="" id="{6F69A8FC-EBE8-4308-9402-CEE7643EBD77}"/>
              </a:ext>
            </a:extLst>
          </p:cNvPr>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a:extLst>
              <a:ext uri="{FF2B5EF4-FFF2-40B4-BE49-F238E27FC236}">
                <a16:creationId xmlns:a16="http://schemas.microsoft.com/office/drawing/2014/main" xmlns="" id="{506FFAE1-7CD5-409F-89F3-3FF9222E9DE6}"/>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2928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4B03CDC-5EE7-4B5C-B8EE-A04206C0A2C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01D0FC1A-247D-4733-B830-EFD5D9909448}"/>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4" name="Platshållare för sidfot 3">
            <a:extLst>
              <a:ext uri="{FF2B5EF4-FFF2-40B4-BE49-F238E27FC236}">
                <a16:creationId xmlns:a16="http://schemas.microsoft.com/office/drawing/2014/main" xmlns="" id="{B72A429B-2E3C-47F9-B4E5-7A6898A7E4D7}"/>
              </a:ext>
            </a:extLst>
          </p:cNvPr>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a:extLst>
              <a:ext uri="{FF2B5EF4-FFF2-40B4-BE49-F238E27FC236}">
                <a16:creationId xmlns:a16="http://schemas.microsoft.com/office/drawing/2014/main" xmlns="" id="{E2D861ED-AE6E-4147-8611-469A11EB38E9}"/>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5315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03788D3A-6571-41DE-A7E6-BB2205204246}"/>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3" name="Platshållare för sidfot 2">
            <a:extLst>
              <a:ext uri="{FF2B5EF4-FFF2-40B4-BE49-F238E27FC236}">
                <a16:creationId xmlns:a16="http://schemas.microsoft.com/office/drawing/2014/main" xmlns="" id="{BA7B9DB9-FF8D-4B20-9299-5DB6DDACE96B}"/>
              </a:ext>
            </a:extLst>
          </p:cNvPr>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a:extLst>
              <a:ext uri="{FF2B5EF4-FFF2-40B4-BE49-F238E27FC236}">
                <a16:creationId xmlns:a16="http://schemas.microsoft.com/office/drawing/2014/main" xmlns="" id="{A47ECDDC-64EB-47A2-BD30-4B4DDDF51B5D}"/>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57484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7ED4CA8-85BD-4AC5-BF8B-91EB07EAE830}"/>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01316945-8DA3-49CA-A062-7FD7FF8F7F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D465B83F-185E-4F60-95A2-08C659C0B4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36E4C97C-D6FF-479A-B362-3282A2EA890D}"/>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79584B15-E944-48D0-92D4-5AC025634C56}"/>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4DC377D1-6D89-4DBB-8364-2F12BA22000D}"/>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5354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821F07C-B65F-4A31-9FEF-3F3C7E4CC628}"/>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FC57CB2A-1724-4CE5-AE45-3E8C6E88964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xmlns="" id="{8FAE4922-A64A-496B-ACE8-4765DEBA5F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74D4EBCC-151B-4607-923F-374A65A3DCB4}"/>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DEC6B916-FB8C-45D4-8092-B0267A76884F}"/>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1F31A343-A36F-49F6-9E59-782E01475C5A}"/>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75928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824A4C8-4C8F-4F77-B980-45B466A4E16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9B8C2D4E-5CC2-4690-9852-A794C5BDC5D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7FC9409-466C-46C9-B11D-AEF92081A64F}"/>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CB91AD26-35E3-496C-9739-25B8F25D8184}"/>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23537199-C07E-4DCF-95CC-54FBB8934B25}"/>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18646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8E005511-C87E-476C-94D5-FCF643BAEB43}"/>
              </a:ext>
            </a:extLst>
          </p:cNvPr>
          <p:cNvSpPr>
            <a:spLocks noGrp="1"/>
          </p:cNvSpPr>
          <p:nvPr>
            <p:ph type="title" orient="vert"/>
          </p:nvPr>
        </p:nvSpPr>
        <p:spPr>
          <a:xfrm>
            <a:off x="6543675" y="273844"/>
            <a:ext cx="1971675" cy="4358879"/>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07CC8025-42F9-4481-80E8-B907C7B0D980}"/>
              </a:ext>
            </a:extLst>
          </p:cNvPr>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DE41EF2-9D65-4410-9C9A-E21D724BFC5E}"/>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FF16FF89-44DA-462B-B9C0-636726350FE1}"/>
              </a:ext>
            </a:extLst>
          </p:cNvPr>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7BD00C13-E32B-4B41-8B58-57A2FE558BC8}"/>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50650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05" indent="-285743">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3143704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3" y="384371"/>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4"/>
            <a:ext cx="5978096" cy="3033209"/>
          </a:xfrm>
          <a:prstGeom prst="rect">
            <a:avLst/>
          </a:prstGeom>
        </p:spPr>
        <p:txBody>
          <a:bodyPr/>
          <a:lstStyle>
            <a:lvl1pPr marL="285743" indent="-285743">
              <a:lnSpc>
                <a:spcPct val="110000"/>
              </a:lnSpc>
              <a:spcBef>
                <a:spcPts val="800"/>
              </a:spcBef>
              <a:buFont typeface="Arial" panose="020B0604020202020204" pitchFamily="34" charset="0"/>
              <a:buChar char="•"/>
              <a:defRPr sz="1600">
                <a:latin typeface="+mn-lt"/>
              </a:defRPr>
            </a:lvl1pPr>
            <a:lvl2pPr marL="822305" indent="-285743">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79726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D9A48AE-9E4E-4F7B-ACB5-49FCBF4C9BC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9A92DDEF-4873-48C5-A7B2-50DF49044924}"/>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9C01CFD9-FEE3-4160-9640-65581C6B38B9}"/>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96ECCB97-F10D-4E8B-9EBC-10073C1054AC}"/>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3632843F-8587-46F0-AC60-4DB07489A347}"/>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5ED46DAE-E0D2-469A-BEA4-BE93832A7E65}"/>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3946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7D14BCD-223F-4CEF-8558-2A9AF88BB8B8}"/>
              </a:ext>
            </a:extLst>
          </p:cNvPr>
          <p:cNvSpPr>
            <a:spLocks noGrp="1"/>
          </p:cNvSpPr>
          <p:nvPr>
            <p:ph type="title"/>
          </p:nvPr>
        </p:nvSpPr>
        <p:spPr>
          <a:xfrm>
            <a:off x="629841" y="273844"/>
            <a:ext cx="7886700" cy="994172"/>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29C9B873-851F-4CA3-A243-62855431C6E6}"/>
              </a:ext>
            </a:extLst>
          </p:cNvPr>
          <p:cNvSpPr>
            <a:spLocks noGrp="1"/>
          </p:cNvSpPr>
          <p:nvPr>
            <p:ph type="body" idx="1"/>
          </p:nvPr>
        </p:nvSpPr>
        <p:spPr>
          <a:xfrm>
            <a:off x="629842" y="1260872"/>
            <a:ext cx="3868340" cy="617934"/>
          </a:xfrm>
        </p:spPr>
        <p:txBody>
          <a:bodyPr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xmlns="" id="{9910841F-CA5F-4FD7-B850-920CD553AD0F}"/>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189D754F-A9EC-4B8A-8837-2D9B13F0DB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xmlns="" id="{E4DC2E99-8A7C-427D-BC54-652009D42BCF}"/>
              </a:ext>
            </a:extLst>
          </p:cNvPr>
          <p:cNvSpPr>
            <a:spLocks noGrp="1"/>
          </p:cNvSpPr>
          <p:nvPr>
            <p:ph sz="quarter" idx="4"/>
          </p:nvPr>
        </p:nvSpPr>
        <p:spPr>
          <a:xfrm>
            <a:off x="4629152"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0B0509EB-E502-4543-9C9A-07481EF8F8B1}"/>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8" name="Platshållare för sidfot 7">
            <a:extLst>
              <a:ext uri="{FF2B5EF4-FFF2-40B4-BE49-F238E27FC236}">
                <a16:creationId xmlns:a16="http://schemas.microsoft.com/office/drawing/2014/main" xmlns="" id="{6F69A8FC-EBE8-4308-9402-CEE7643EBD77}"/>
              </a:ext>
            </a:extLst>
          </p:cNvPr>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a:extLst>
              <a:ext uri="{FF2B5EF4-FFF2-40B4-BE49-F238E27FC236}">
                <a16:creationId xmlns:a16="http://schemas.microsoft.com/office/drawing/2014/main" xmlns="" id="{506FFAE1-7CD5-409F-89F3-3FF9222E9DE6}"/>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4724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4B03CDC-5EE7-4B5C-B8EE-A04206C0A2C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01D0FC1A-247D-4733-B830-EFD5D9909448}"/>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4" name="Platshållare för sidfot 3">
            <a:extLst>
              <a:ext uri="{FF2B5EF4-FFF2-40B4-BE49-F238E27FC236}">
                <a16:creationId xmlns:a16="http://schemas.microsoft.com/office/drawing/2014/main" xmlns="" id="{B72A429B-2E3C-47F9-B4E5-7A6898A7E4D7}"/>
              </a:ext>
            </a:extLst>
          </p:cNvPr>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a:extLst>
              <a:ext uri="{FF2B5EF4-FFF2-40B4-BE49-F238E27FC236}">
                <a16:creationId xmlns:a16="http://schemas.microsoft.com/office/drawing/2014/main" xmlns="" id="{E2D861ED-AE6E-4147-8611-469A11EB38E9}"/>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373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03788D3A-6571-41DE-A7E6-BB2205204246}"/>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3" name="Platshållare för sidfot 2">
            <a:extLst>
              <a:ext uri="{FF2B5EF4-FFF2-40B4-BE49-F238E27FC236}">
                <a16:creationId xmlns:a16="http://schemas.microsoft.com/office/drawing/2014/main" xmlns="" id="{BA7B9DB9-FF8D-4B20-9299-5DB6DDACE96B}"/>
              </a:ext>
            </a:extLst>
          </p:cNvPr>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a:extLst>
              <a:ext uri="{FF2B5EF4-FFF2-40B4-BE49-F238E27FC236}">
                <a16:creationId xmlns:a16="http://schemas.microsoft.com/office/drawing/2014/main" xmlns="" id="{A47ECDDC-64EB-47A2-BD30-4B4DDDF51B5D}"/>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3971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7ED4CA8-85BD-4AC5-BF8B-91EB07EAE830}"/>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01316945-8DA3-49CA-A062-7FD7FF8F7FFF}"/>
              </a:ext>
            </a:extLst>
          </p:cNvPr>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D465B83F-185E-4F60-95A2-08C659C0B45D}"/>
              </a:ext>
            </a:extLst>
          </p:cNvPr>
          <p:cNvSpPr>
            <a:spLocks noGrp="1"/>
          </p:cNvSpPr>
          <p:nvPr>
            <p:ph type="body" sz="half" idx="2"/>
          </p:nvPr>
        </p:nvSpPr>
        <p:spPr>
          <a:xfrm>
            <a:off x="629841" y="1543052"/>
            <a:ext cx="2949178" cy="2858691"/>
          </a:xfrm>
        </p:spPr>
        <p:txBody>
          <a:bodyPr/>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36E4C97C-D6FF-479A-B362-3282A2EA890D}"/>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79584B15-E944-48D0-92D4-5AC025634C56}"/>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4DC377D1-6D89-4DBB-8364-2F12BA22000D}"/>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8540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821F07C-B65F-4A31-9FEF-3F3C7E4CC628}"/>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FC57CB2A-1724-4CE5-AE45-3E8C6E889641}"/>
              </a:ext>
            </a:extLst>
          </p:cNvPr>
          <p:cNvSpPr>
            <a:spLocks noGrp="1"/>
          </p:cNvSpPr>
          <p:nvPr>
            <p:ph type="pic" idx="1"/>
          </p:nvPr>
        </p:nvSpPr>
        <p:spPr>
          <a:xfrm>
            <a:off x="3887391" y="740574"/>
            <a:ext cx="4629150" cy="3655219"/>
          </a:xfrm>
        </p:spPr>
        <p:txBody>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sv-SE"/>
          </a:p>
        </p:txBody>
      </p:sp>
      <p:sp>
        <p:nvSpPr>
          <p:cNvPr id="4" name="Platshållare för text 3">
            <a:extLst>
              <a:ext uri="{FF2B5EF4-FFF2-40B4-BE49-F238E27FC236}">
                <a16:creationId xmlns:a16="http://schemas.microsoft.com/office/drawing/2014/main" xmlns="" id="{8FAE4922-A64A-496B-ACE8-4765DEBA5FDB}"/>
              </a:ext>
            </a:extLst>
          </p:cNvPr>
          <p:cNvSpPr>
            <a:spLocks noGrp="1"/>
          </p:cNvSpPr>
          <p:nvPr>
            <p:ph type="body" sz="half" idx="2"/>
          </p:nvPr>
        </p:nvSpPr>
        <p:spPr>
          <a:xfrm>
            <a:off x="629841" y="1543052"/>
            <a:ext cx="2949178" cy="2858691"/>
          </a:xfrm>
        </p:spPr>
        <p:txBody>
          <a:bodyPr/>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74D4EBCC-151B-4607-923F-374A65A3DCB4}"/>
              </a:ext>
            </a:extLst>
          </p:cNvPr>
          <p:cNvSpPr>
            <a:spLocks noGrp="1"/>
          </p:cNvSpPr>
          <p:nvPr>
            <p:ph type="dt" sz="half" idx="10"/>
          </p:nvPr>
        </p:nvSpPr>
        <p:spPr/>
        <p:txBody>
          <a:bodyPr/>
          <a:lstStyle/>
          <a:p>
            <a:fld id="{EFA2B6DF-803C-40F3-9871-385A7818B6BF}" type="datetimeFigureOut">
              <a:rPr lang="sv-SE" smtClean="0">
                <a:solidFill>
                  <a:prstClr val="black">
                    <a:tint val="75000"/>
                  </a:prstClr>
                </a:solidFill>
              </a:rPr>
              <a:pPr/>
              <a:t>2019-12-18</a:t>
            </a:fld>
            <a:endParaRPr lang="sv-SE">
              <a:solidFill>
                <a:prstClr val="black">
                  <a:tint val="75000"/>
                </a:prstClr>
              </a:solidFill>
            </a:endParaRPr>
          </a:p>
        </p:txBody>
      </p:sp>
      <p:sp>
        <p:nvSpPr>
          <p:cNvPr id="6" name="Platshållare för sidfot 5">
            <a:extLst>
              <a:ext uri="{FF2B5EF4-FFF2-40B4-BE49-F238E27FC236}">
                <a16:creationId xmlns:a16="http://schemas.microsoft.com/office/drawing/2014/main" xmlns="" id="{DEC6B916-FB8C-45D4-8092-B0267A76884F}"/>
              </a:ext>
            </a:extLst>
          </p:cNvPr>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a:extLst>
              <a:ext uri="{FF2B5EF4-FFF2-40B4-BE49-F238E27FC236}">
                <a16:creationId xmlns:a16="http://schemas.microsoft.com/office/drawing/2014/main" xmlns="" id="{1F31A343-A36F-49F6-9E59-782E01475C5A}"/>
              </a:ext>
            </a:extLst>
          </p:cNvPr>
          <p:cNvSpPr>
            <a:spLocks noGrp="1"/>
          </p:cNvSpPr>
          <p:nvPr>
            <p:ph type="sldNum" sz="quarter" idx="12"/>
          </p:nvPr>
        </p:nvSpPr>
        <p:spPr/>
        <p:txBody>
          <a:bodyPr/>
          <a:lstStyle/>
          <a:p>
            <a:fld id="{69238903-A6A1-4192-B36B-EDE4D1F1D79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7817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456B4BB7-2FB6-4E19-96A0-856EFD6B2CB3}"/>
              </a:ext>
            </a:extLst>
          </p:cNvPr>
          <p:cNvSpPr>
            <a:spLocks noGrp="1"/>
          </p:cNvSpPr>
          <p:nvPr>
            <p:ph type="title"/>
          </p:nvPr>
        </p:nvSpPr>
        <p:spPr>
          <a:xfrm>
            <a:off x="628650" y="273844"/>
            <a:ext cx="7886700" cy="994172"/>
          </a:xfrm>
          <a:prstGeom prst="rect">
            <a:avLst/>
          </a:prstGeom>
        </p:spPr>
        <p:txBody>
          <a:bodyPr vert="horz" lIns="68573" tIns="34289" rIns="68573" bIns="34289"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AD106FB5-92EB-47D0-9A03-21D83244C82B}"/>
              </a:ext>
            </a:extLst>
          </p:cNvPr>
          <p:cNvSpPr>
            <a:spLocks noGrp="1"/>
          </p:cNvSpPr>
          <p:nvPr>
            <p:ph type="body" idx="1"/>
          </p:nvPr>
        </p:nvSpPr>
        <p:spPr>
          <a:xfrm>
            <a:off x="628650" y="1369219"/>
            <a:ext cx="7886700" cy="3263504"/>
          </a:xfrm>
          <a:prstGeom prst="rect">
            <a:avLst/>
          </a:prstGeom>
        </p:spPr>
        <p:txBody>
          <a:bodyPr vert="horz" lIns="68573" tIns="34289" rIns="68573" bIns="3428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CCBBE73-9CB5-4021-A725-7C694BE5FAB9}"/>
              </a:ext>
            </a:extLst>
          </p:cNvPr>
          <p:cNvSpPr>
            <a:spLocks noGrp="1"/>
          </p:cNvSpPr>
          <p:nvPr>
            <p:ph type="dt" sz="half" idx="2"/>
          </p:nvPr>
        </p:nvSpPr>
        <p:spPr>
          <a:xfrm>
            <a:off x="628650" y="4767264"/>
            <a:ext cx="2057400" cy="273844"/>
          </a:xfrm>
          <a:prstGeom prst="rect">
            <a:avLst/>
          </a:prstGeom>
        </p:spPr>
        <p:txBody>
          <a:bodyPr vert="horz" lIns="68573" tIns="34289" rIns="68573" bIns="34289" rtlCol="0" anchor="ctr"/>
          <a:lstStyle>
            <a:lvl1pPr algn="l">
              <a:defRPr sz="900">
                <a:solidFill>
                  <a:schemeClr val="tx1">
                    <a:tint val="75000"/>
                  </a:schemeClr>
                </a:solidFill>
              </a:defRPr>
            </a:lvl1pPr>
          </a:lstStyle>
          <a:p>
            <a:pPr defTabSz="685715"/>
            <a:fld id="{EFA2B6DF-803C-40F3-9871-385A7818B6BF}" type="datetimeFigureOut">
              <a:rPr lang="sv-SE" smtClean="0">
                <a:solidFill>
                  <a:prstClr val="black">
                    <a:tint val="75000"/>
                  </a:prstClr>
                </a:solidFill>
              </a:rPr>
              <a:pPr defTabSz="685715"/>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8EA11269-D205-45F1-B0D5-6F05F65F79C4}"/>
              </a:ext>
            </a:extLst>
          </p:cNvPr>
          <p:cNvSpPr>
            <a:spLocks noGrp="1"/>
          </p:cNvSpPr>
          <p:nvPr>
            <p:ph type="ftr" sz="quarter" idx="3"/>
          </p:nvPr>
        </p:nvSpPr>
        <p:spPr>
          <a:xfrm>
            <a:off x="3028950" y="4767264"/>
            <a:ext cx="30861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pPr defTabSz="685715"/>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6CC53C68-0AB8-4B62-8444-0AE1CA69F973}"/>
              </a:ext>
            </a:extLst>
          </p:cNvPr>
          <p:cNvSpPr>
            <a:spLocks noGrp="1"/>
          </p:cNvSpPr>
          <p:nvPr>
            <p:ph type="sldNum" sz="quarter" idx="4"/>
          </p:nvPr>
        </p:nvSpPr>
        <p:spPr>
          <a:xfrm>
            <a:off x="6457950" y="4767264"/>
            <a:ext cx="2057400" cy="273844"/>
          </a:xfrm>
          <a:prstGeom prst="rect">
            <a:avLst/>
          </a:prstGeom>
        </p:spPr>
        <p:txBody>
          <a:bodyPr vert="horz" lIns="68573" tIns="34289" rIns="68573" bIns="34289" rtlCol="0" anchor="ctr"/>
          <a:lstStyle>
            <a:lvl1pPr algn="r">
              <a:defRPr sz="900">
                <a:solidFill>
                  <a:schemeClr val="tx1">
                    <a:tint val="75000"/>
                  </a:schemeClr>
                </a:solidFill>
              </a:defRPr>
            </a:lvl1pPr>
          </a:lstStyle>
          <a:p>
            <a:pPr defTabSz="685715"/>
            <a:fld id="{69238903-A6A1-4192-B36B-EDE4D1F1D797}" type="slidenum">
              <a:rPr lang="sv-SE" smtClean="0">
                <a:solidFill>
                  <a:prstClr val="black">
                    <a:tint val="75000"/>
                  </a:prstClr>
                </a:solidFill>
              </a:rPr>
              <a:pPr defTabSz="685715"/>
              <a:t>‹#›</a:t>
            </a:fld>
            <a:endParaRPr lang="sv-SE">
              <a:solidFill>
                <a:prstClr val="black">
                  <a:tint val="75000"/>
                </a:prstClr>
              </a:solidFill>
            </a:endParaRPr>
          </a:p>
        </p:txBody>
      </p:sp>
    </p:spTree>
    <p:extLst>
      <p:ext uri="{BB962C8B-B14F-4D97-AF65-F5344CB8AC3E}">
        <p14:creationId xmlns:p14="http://schemas.microsoft.com/office/powerpoint/2010/main" val="21909712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sv-SE"/>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456B4BB7-2FB6-4E19-96A0-856EFD6B2CB3}"/>
              </a:ext>
            </a:extLst>
          </p:cNvPr>
          <p:cNvSpPr>
            <a:spLocks noGrp="1"/>
          </p:cNvSpPr>
          <p:nvPr>
            <p:ph type="title"/>
          </p:nvPr>
        </p:nvSpPr>
        <p:spPr>
          <a:xfrm>
            <a:off x="628650" y="273844"/>
            <a:ext cx="7886700" cy="994172"/>
          </a:xfrm>
          <a:prstGeom prst="rect">
            <a:avLst/>
          </a:prstGeom>
        </p:spPr>
        <p:txBody>
          <a:bodyPr vert="horz" lIns="68576" tIns="34289" rIns="68576" bIns="34289"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AD106FB5-92EB-47D0-9A03-21D83244C82B}"/>
              </a:ext>
            </a:extLst>
          </p:cNvPr>
          <p:cNvSpPr>
            <a:spLocks noGrp="1"/>
          </p:cNvSpPr>
          <p:nvPr>
            <p:ph type="body" idx="1"/>
          </p:nvPr>
        </p:nvSpPr>
        <p:spPr>
          <a:xfrm>
            <a:off x="628650" y="1369219"/>
            <a:ext cx="7886700" cy="3263504"/>
          </a:xfrm>
          <a:prstGeom prst="rect">
            <a:avLst/>
          </a:prstGeom>
        </p:spPr>
        <p:txBody>
          <a:bodyPr vert="horz" lIns="68576" tIns="34289" rIns="68576" bIns="3428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CCBBE73-9CB5-4021-A725-7C694BE5FAB9}"/>
              </a:ext>
            </a:extLst>
          </p:cNvPr>
          <p:cNvSpPr>
            <a:spLocks noGrp="1"/>
          </p:cNvSpPr>
          <p:nvPr>
            <p:ph type="dt" sz="half" idx="2"/>
          </p:nvPr>
        </p:nvSpPr>
        <p:spPr>
          <a:xfrm>
            <a:off x="628650" y="4767264"/>
            <a:ext cx="2057400" cy="273844"/>
          </a:xfrm>
          <a:prstGeom prst="rect">
            <a:avLst/>
          </a:prstGeom>
        </p:spPr>
        <p:txBody>
          <a:bodyPr vert="horz" lIns="68576" tIns="34289" rIns="68576" bIns="34289" rtlCol="0" anchor="ctr"/>
          <a:lstStyle>
            <a:lvl1pPr algn="l">
              <a:defRPr sz="900">
                <a:solidFill>
                  <a:schemeClr val="tx1">
                    <a:tint val="75000"/>
                  </a:schemeClr>
                </a:solidFill>
              </a:defRPr>
            </a:lvl1pPr>
          </a:lstStyle>
          <a:p>
            <a:pPr defTabSz="685749"/>
            <a:fld id="{EFA2B6DF-803C-40F3-9871-385A7818B6BF}" type="datetimeFigureOut">
              <a:rPr lang="sv-SE" smtClean="0">
                <a:solidFill>
                  <a:prstClr val="black">
                    <a:tint val="75000"/>
                  </a:prstClr>
                </a:solidFill>
              </a:rPr>
              <a:pPr defTabSz="685749"/>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8EA11269-D205-45F1-B0D5-6F05F65F79C4}"/>
              </a:ext>
            </a:extLst>
          </p:cNvPr>
          <p:cNvSpPr>
            <a:spLocks noGrp="1"/>
          </p:cNvSpPr>
          <p:nvPr>
            <p:ph type="ftr" sz="quarter" idx="3"/>
          </p:nvPr>
        </p:nvSpPr>
        <p:spPr>
          <a:xfrm>
            <a:off x="3028950" y="4767264"/>
            <a:ext cx="3086100" cy="273844"/>
          </a:xfrm>
          <a:prstGeom prst="rect">
            <a:avLst/>
          </a:prstGeom>
        </p:spPr>
        <p:txBody>
          <a:bodyPr vert="horz" lIns="68576" tIns="34289" rIns="68576" bIns="34289" rtlCol="0" anchor="ctr"/>
          <a:lstStyle>
            <a:lvl1pPr algn="ctr">
              <a:defRPr sz="900">
                <a:solidFill>
                  <a:schemeClr val="tx1">
                    <a:tint val="75000"/>
                  </a:schemeClr>
                </a:solidFill>
              </a:defRPr>
            </a:lvl1pPr>
          </a:lstStyle>
          <a:p>
            <a:pPr defTabSz="685749"/>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6CC53C68-0AB8-4B62-8444-0AE1CA69F973}"/>
              </a:ext>
            </a:extLst>
          </p:cNvPr>
          <p:cNvSpPr>
            <a:spLocks noGrp="1"/>
          </p:cNvSpPr>
          <p:nvPr>
            <p:ph type="sldNum" sz="quarter" idx="4"/>
          </p:nvPr>
        </p:nvSpPr>
        <p:spPr>
          <a:xfrm>
            <a:off x="6457950" y="4767264"/>
            <a:ext cx="2057400" cy="273844"/>
          </a:xfrm>
          <a:prstGeom prst="rect">
            <a:avLst/>
          </a:prstGeom>
        </p:spPr>
        <p:txBody>
          <a:bodyPr vert="horz" lIns="68576" tIns="34289" rIns="68576" bIns="34289" rtlCol="0" anchor="ctr"/>
          <a:lstStyle>
            <a:lvl1pPr algn="r">
              <a:defRPr sz="900">
                <a:solidFill>
                  <a:schemeClr val="tx1">
                    <a:tint val="75000"/>
                  </a:schemeClr>
                </a:solidFill>
              </a:defRPr>
            </a:lvl1pPr>
          </a:lstStyle>
          <a:p>
            <a:pPr defTabSz="685749"/>
            <a:fld id="{69238903-A6A1-4192-B36B-EDE4D1F1D797}" type="slidenum">
              <a:rPr lang="sv-SE" smtClean="0">
                <a:solidFill>
                  <a:prstClr val="black">
                    <a:tint val="75000"/>
                  </a:prstClr>
                </a:solidFill>
              </a:rPr>
              <a:pPr defTabSz="685749"/>
              <a:t>‹#›</a:t>
            </a:fld>
            <a:endParaRPr lang="sv-SE">
              <a:solidFill>
                <a:prstClr val="black">
                  <a:tint val="75000"/>
                </a:prstClr>
              </a:solidFill>
            </a:endParaRPr>
          </a:p>
        </p:txBody>
      </p:sp>
    </p:spTree>
    <p:extLst>
      <p:ext uri="{BB962C8B-B14F-4D97-AF65-F5344CB8AC3E}">
        <p14:creationId xmlns:p14="http://schemas.microsoft.com/office/powerpoint/2010/main" val="41453381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sv-SE"/>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456B4BB7-2FB6-4E19-96A0-856EFD6B2CB3}"/>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AD106FB5-92EB-47D0-9A03-21D83244C82B}"/>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CCBBE73-9CB5-4021-A725-7C694BE5FAB9}"/>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EFA2B6DF-803C-40F3-9871-385A7818B6BF}" type="datetimeFigureOut">
              <a:rPr lang="sv-SE" smtClean="0">
                <a:solidFill>
                  <a:prstClr val="black">
                    <a:tint val="75000"/>
                  </a:prstClr>
                </a:solidFill>
              </a:rPr>
              <a:pPr defTabSz="685800"/>
              <a:t>2019-12-18</a:t>
            </a:fld>
            <a:endParaRPr lang="sv-SE">
              <a:solidFill>
                <a:prstClr val="black">
                  <a:tint val="75000"/>
                </a:prstClr>
              </a:solidFill>
            </a:endParaRPr>
          </a:p>
        </p:txBody>
      </p:sp>
      <p:sp>
        <p:nvSpPr>
          <p:cNvPr id="5" name="Platshållare för sidfot 4">
            <a:extLst>
              <a:ext uri="{FF2B5EF4-FFF2-40B4-BE49-F238E27FC236}">
                <a16:creationId xmlns:a16="http://schemas.microsoft.com/office/drawing/2014/main" xmlns="" id="{8EA11269-D205-45F1-B0D5-6F05F65F79C4}"/>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sv-SE">
              <a:solidFill>
                <a:prstClr val="black">
                  <a:tint val="75000"/>
                </a:prstClr>
              </a:solidFill>
            </a:endParaRPr>
          </a:p>
        </p:txBody>
      </p:sp>
      <p:sp>
        <p:nvSpPr>
          <p:cNvPr id="6" name="Platshållare för bildnummer 5">
            <a:extLst>
              <a:ext uri="{FF2B5EF4-FFF2-40B4-BE49-F238E27FC236}">
                <a16:creationId xmlns:a16="http://schemas.microsoft.com/office/drawing/2014/main" xmlns="" id="{6CC53C68-0AB8-4B62-8444-0AE1CA69F973}"/>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69238903-A6A1-4192-B36B-EDE4D1F1D797}" type="slidenum">
              <a:rPr lang="sv-SE" smtClean="0">
                <a:solidFill>
                  <a:prstClr val="black">
                    <a:tint val="75000"/>
                  </a:prstClr>
                </a:solidFill>
              </a:rPr>
              <a:pPr defTabSz="685800"/>
              <a:t>‹#›</a:t>
            </a:fld>
            <a:endParaRPr lang="sv-SE">
              <a:solidFill>
                <a:prstClr val="black">
                  <a:tint val="75000"/>
                </a:prstClr>
              </a:solidFill>
            </a:endParaRPr>
          </a:p>
        </p:txBody>
      </p:sp>
    </p:spTree>
    <p:extLst>
      <p:ext uri="{BB962C8B-B14F-4D97-AF65-F5344CB8AC3E}">
        <p14:creationId xmlns:p14="http://schemas.microsoft.com/office/powerpoint/2010/main" val="21055698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skl.se/integrationsocialomsorg/socialomsorg/missbrukochberoende.1165.html"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8">
            <a:extLst>
              <a:ext uri="{FF2B5EF4-FFF2-40B4-BE49-F238E27FC236}">
                <a16:creationId xmlns:a16="http://schemas.microsoft.com/office/drawing/2014/main" xmlns="" id="{BC33C90B-5BA9-4B74-9210-CF67C46E481D}"/>
              </a:ext>
            </a:extLst>
          </p:cNvPr>
          <p:cNvPicPr>
            <a:picLocks noChangeAspect="1"/>
          </p:cNvPicPr>
          <p:nvPr/>
        </p:nvPicPr>
        <p:blipFill rotWithShape="1">
          <a:blip r:embed="rId2"/>
          <a:srcRect t="7920" b="24955"/>
          <a:stretch/>
        </p:blipFill>
        <p:spPr>
          <a:xfrm>
            <a:off x="2258617" y="1289104"/>
            <a:ext cx="3928950" cy="3854396"/>
          </a:xfrm>
          <a:prstGeom prst="rect">
            <a:avLst/>
          </a:prstGeom>
          <a:effectLst/>
        </p:spPr>
      </p:pic>
      <p:sp>
        <p:nvSpPr>
          <p:cNvPr id="5" name="Rubrik 4"/>
          <p:cNvSpPr>
            <a:spLocks noGrp="1"/>
          </p:cNvSpPr>
          <p:nvPr>
            <p:ph type="title"/>
          </p:nvPr>
        </p:nvSpPr>
        <p:spPr/>
        <p:txBody>
          <a:bodyPr>
            <a:normAutofit fontScale="90000"/>
          </a:bodyPr>
          <a:lstStyle/>
          <a:p>
            <a:r>
              <a:rPr lang="sv-SE" sz="2700" b="1" kern="0" dirty="0">
                <a:solidFill>
                  <a:srgbClr val="0070C0"/>
                </a:solidFill>
                <a:latin typeface="Arial"/>
              </a:rPr>
              <a:t>Översyn av missbruk och beroendevården  i länet </a:t>
            </a:r>
            <a:br>
              <a:rPr lang="sv-SE" sz="2700" b="1" kern="0" dirty="0">
                <a:solidFill>
                  <a:srgbClr val="0070C0"/>
                </a:solidFill>
                <a:latin typeface="Arial"/>
              </a:rPr>
            </a:br>
            <a:r>
              <a:rPr lang="sv-SE" sz="2700" b="1" kern="0" dirty="0">
                <a:solidFill>
                  <a:srgbClr val="0070C0"/>
                </a:solidFill>
                <a:latin typeface="Arial"/>
              </a:rPr>
              <a:t>- upprättandet av en länsgemensam samverkansmodell</a:t>
            </a:r>
            <a:endParaRPr lang="sv-SE" dirty="0"/>
          </a:p>
        </p:txBody>
      </p:sp>
      <p:sp>
        <p:nvSpPr>
          <p:cNvPr id="7" name="Platshållare för innehåll 6"/>
          <p:cNvSpPr>
            <a:spLocks noGrp="1"/>
          </p:cNvSpPr>
          <p:nvPr>
            <p:ph sz="half" idx="2"/>
          </p:nvPr>
        </p:nvSpPr>
        <p:spPr>
          <a:xfrm>
            <a:off x="5251269" y="783777"/>
            <a:ext cx="3264082" cy="3848951"/>
          </a:xfrm>
        </p:spPr>
        <p:txBody>
          <a:bodyPr>
            <a:normAutofit/>
          </a:bodyPr>
          <a:lstStyle/>
          <a:p>
            <a:pPr marL="0" indent="0">
              <a:buNone/>
            </a:pPr>
            <a:r>
              <a:rPr lang="sv-SE" sz="800" dirty="0">
                <a:latin typeface="Calibri" panose="020F0502020204030204" pitchFamily="34" charset="0"/>
                <a:ea typeface="Times New Roman" panose="02020603050405020304" pitchFamily="18" charset="0"/>
                <a:cs typeface="Times New Roman" panose="02020603050405020304" pitchFamily="18" charset="0"/>
              </a:rPr>
              <a:t/>
            </a:r>
            <a:br>
              <a:rPr lang="sv-SE" sz="800" dirty="0">
                <a:latin typeface="Calibri" panose="020F0502020204030204" pitchFamily="34" charset="0"/>
                <a:ea typeface="Times New Roman" panose="02020603050405020304" pitchFamily="18" charset="0"/>
                <a:cs typeface="Times New Roman" panose="02020603050405020304" pitchFamily="18" charset="0"/>
              </a:rPr>
            </a:br>
            <a:endParaRPr lang="sv-SE" dirty="0"/>
          </a:p>
        </p:txBody>
      </p:sp>
    </p:spTree>
    <p:extLst>
      <p:ext uri="{BB962C8B-B14F-4D97-AF65-F5344CB8AC3E}">
        <p14:creationId xmlns:p14="http://schemas.microsoft.com/office/powerpoint/2010/main" val="99306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5CE670A-942A-4E97-8F35-DAF2272A398A}"/>
              </a:ext>
            </a:extLst>
          </p:cNvPr>
          <p:cNvSpPr>
            <a:spLocks noGrp="1"/>
          </p:cNvSpPr>
          <p:nvPr>
            <p:ph type="title"/>
          </p:nvPr>
        </p:nvSpPr>
        <p:spPr>
          <a:xfrm>
            <a:off x="1592726" y="220395"/>
            <a:ext cx="5978095" cy="525194"/>
          </a:xfrm>
        </p:spPr>
        <p:txBody>
          <a:bodyPr>
            <a:normAutofit/>
          </a:bodyPr>
          <a:lstStyle/>
          <a:p>
            <a:pPr algn="ctr"/>
            <a:r>
              <a:rPr lang="sv-SE" sz="3200" dirty="0">
                <a:solidFill>
                  <a:srgbClr val="C00000"/>
                </a:solidFill>
              </a:rPr>
              <a:t>Tack!</a:t>
            </a:r>
          </a:p>
        </p:txBody>
      </p:sp>
      <p:pic>
        <p:nvPicPr>
          <p:cNvPr id="4" name="Bildobjekt 3">
            <a:extLst>
              <a:ext uri="{FF2B5EF4-FFF2-40B4-BE49-F238E27FC236}">
                <a16:creationId xmlns:a16="http://schemas.microsoft.com/office/drawing/2014/main" xmlns="" id="{51CB2360-ABF6-44D6-91DA-1DC078C377AA}"/>
              </a:ext>
            </a:extLst>
          </p:cNvPr>
          <p:cNvPicPr>
            <a:picLocks noChangeAspect="1"/>
          </p:cNvPicPr>
          <p:nvPr/>
        </p:nvPicPr>
        <p:blipFill>
          <a:blip r:embed="rId3"/>
          <a:stretch>
            <a:fillRect/>
          </a:stretch>
        </p:blipFill>
        <p:spPr>
          <a:xfrm>
            <a:off x="1112220" y="709260"/>
            <a:ext cx="6919560" cy="3724979"/>
          </a:xfrm>
          <a:prstGeom prst="rect">
            <a:avLst/>
          </a:prstGeom>
        </p:spPr>
      </p:pic>
      <p:sp>
        <p:nvSpPr>
          <p:cNvPr id="3" name="Platshållare för innehåll 2">
            <a:extLst>
              <a:ext uri="{FF2B5EF4-FFF2-40B4-BE49-F238E27FC236}">
                <a16:creationId xmlns:a16="http://schemas.microsoft.com/office/drawing/2014/main" xmlns="" id="{27490AA3-BA77-43DF-B42F-4E054819757B}"/>
              </a:ext>
            </a:extLst>
          </p:cNvPr>
          <p:cNvSpPr>
            <a:spLocks noGrp="1"/>
          </p:cNvSpPr>
          <p:nvPr>
            <p:ph sz="half" idx="1"/>
          </p:nvPr>
        </p:nvSpPr>
        <p:spPr/>
        <p:txBody>
          <a:bodyPr/>
          <a:lstStyle/>
          <a:p>
            <a:endParaRPr lang="sv-SE" dirty="0"/>
          </a:p>
          <a:p>
            <a:pPr marL="0" indent="0">
              <a:buNone/>
            </a:pPr>
            <a:r>
              <a:rPr lang="sv-SE" b="1" dirty="0">
                <a:solidFill>
                  <a:schemeClr val="bg1"/>
                </a:solidFill>
              </a:rPr>
              <a:t>Åsa Heikkilä</a:t>
            </a:r>
          </a:p>
          <a:p>
            <a:pPr marL="0" indent="0">
              <a:buNone/>
            </a:pPr>
            <a:r>
              <a:rPr lang="sv-SE" b="1" dirty="0">
                <a:solidFill>
                  <a:schemeClr val="bg1"/>
                </a:solidFill>
              </a:rPr>
              <a:t>Helena Asklund</a:t>
            </a:r>
          </a:p>
        </p:txBody>
      </p:sp>
    </p:spTree>
    <p:extLst>
      <p:ext uri="{BB962C8B-B14F-4D97-AF65-F5344CB8AC3E}">
        <p14:creationId xmlns:p14="http://schemas.microsoft.com/office/powerpoint/2010/main" val="38262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592726" y="177800"/>
            <a:ext cx="5978095" cy="651934"/>
          </a:xfrm>
        </p:spPr>
        <p:txBody>
          <a:bodyPr/>
          <a:lstStyle/>
          <a:p>
            <a:pPr algn="ctr"/>
            <a:r>
              <a:rPr lang="sv-SE" sz="2700" kern="0" dirty="0">
                <a:latin typeface="Arial"/>
              </a:rPr>
              <a:t>Bakgrund</a:t>
            </a:r>
            <a:endParaRPr lang="sv-SE" dirty="0"/>
          </a:p>
        </p:txBody>
      </p:sp>
      <p:sp>
        <p:nvSpPr>
          <p:cNvPr id="4" name="Platshållare för innehåll 3"/>
          <p:cNvSpPr>
            <a:spLocks noGrp="1"/>
          </p:cNvSpPr>
          <p:nvPr>
            <p:ph sz="half" idx="1"/>
          </p:nvPr>
        </p:nvSpPr>
        <p:spPr>
          <a:xfrm>
            <a:off x="861802" y="905934"/>
            <a:ext cx="6709016" cy="3442234"/>
          </a:xfrm>
        </p:spPr>
        <p:txBody>
          <a:bodyPr>
            <a:normAutofit/>
          </a:bodyPr>
          <a:lstStyle/>
          <a:p>
            <a:pPr marL="0" lvl="0" indent="0">
              <a:buNone/>
            </a:pPr>
            <a:endParaRPr lang="sv-SE" dirty="0">
              <a:solidFill>
                <a:prstClr val="black"/>
              </a:solidFill>
            </a:endParaRPr>
          </a:p>
          <a:p>
            <a:pPr marL="0" lvl="0" indent="0">
              <a:buNone/>
            </a:pPr>
            <a:r>
              <a:rPr lang="sv-SE" sz="2000" dirty="0">
                <a:solidFill>
                  <a:prstClr val="black"/>
                </a:solidFill>
              </a:rPr>
              <a:t>Region Norrbotten är huvudman för beroendecentrum. Länets kommuner delfinansierar verksamheten med drygt 3 Mkr/år.</a:t>
            </a:r>
          </a:p>
          <a:p>
            <a:pPr marL="0" lvl="0" indent="0">
              <a:buNone/>
            </a:pPr>
            <a:r>
              <a:rPr lang="sv-SE" sz="2000" dirty="0">
                <a:solidFill>
                  <a:prstClr val="black"/>
                </a:solidFill>
              </a:rPr>
              <a:t>Avtalet upprättades den 1 jan 2015 och är uppsagt den 31 december 2018, med ett års uppsägningstid</a:t>
            </a:r>
            <a:r>
              <a:rPr lang="sv-SE" dirty="0">
                <a:solidFill>
                  <a:prstClr val="black"/>
                </a:solidFill>
              </a:rPr>
              <a:t>.</a:t>
            </a:r>
          </a:p>
          <a:p>
            <a:pPr marL="0" indent="0">
              <a:spcBef>
                <a:spcPts val="100"/>
              </a:spcBef>
              <a:spcAft>
                <a:spcPts val="1000"/>
              </a:spcAft>
              <a:buNone/>
            </a:pPr>
            <a:endParaRPr lang="sv-SE" dirty="0">
              <a:latin typeface="Times New Roman"/>
              <a:ea typeface="Calibri"/>
              <a:cs typeface="Times New Roman"/>
            </a:endParaRPr>
          </a:p>
          <a:p>
            <a:endParaRPr lang="sv-SE" dirty="0"/>
          </a:p>
        </p:txBody>
      </p:sp>
      <p:pic>
        <p:nvPicPr>
          <p:cNvPr id="5" name="Bildobjekt 4">
            <a:extLst>
              <a:ext uri="{FF2B5EF4-FFF2-40B4-BE49-F238E27FC236}">
                <a16:creationId xmlns:a16="http://schemas.microsoft.com/office/drawing/2014/main" xmlns="" id="{92380EC3-E115-45DD-9B52-93CBAB500226}"/>
              </a:ext>
            </a:extLst>
          </p:cNvPr>
          <p:cNvPicPr>
            <a:picLocks noChangeAspect="1"/>
          </p:cNvPicPr>
          <p:nvPr/>
        </p:nvPicPr>
        <p:blipFill>
          <a:blip r:embed="rId3"/>
          <a:stretch>
            <a:fillRect/>
          </a:stretch>
        </p:blipFill>
        <p:spPr>
          <a:xfrm>
            <a:off x="8515354" y="4379143"/>
            <a:ext cx="385855" cy="578456"/>
          </a:xfrm>
          <a:prstGeom prst="rect">
            <a:avLst/>
          </a:prstGeom>
        </p:spPr>
      </p:pic>
      <p:pic>
        <p:nvPicPr>
          <p:cNvPr id="6" name="Platshållare för innehåll 3">
            <a:extLst>
              <a:ext uri="{FF2B5EF4-FFF2-40B4-BE49-F238E27FC236}">
                <a16:creationId xmlns:a16="http://schemas.microsoft.com/office/drawing/2014/main" xmlns="" id="{4535AEB3-298F-4CE0-8E45-51F54A6365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807" y="4686715"/>
            <a:ext cx="1041169" cy="258734"/>
          </a:xfrm>
          <a:prstGeom prst="rect">
            <a:avLst/>
          </a:prstGeom>
        </p:spPr>
      </p:pic>
    </p:spTree>
    <p:extLst>
      <p:ext uri="{BB962C8B-B14F-4D97-AF65-F5344CB8AC3E}">
        <p14:creationId xmlns:p14="http://schemas.microsoft.com/office/powerpoint/2010/main" val="162606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700" kern="0" dirty="0">
                <a:latin typeface="Arial"/>
              </a:rPr>
              <a:t>Beskrivning av behov</a:t>
            </a:r>
          </a:p>
        </p:txBody>
      </p:sp>
      <p:sp>
        <p:nvSpPr>
          <p:cNvPr id="3" name="Platshållare för innehåll 2"/>
          <p:cNvSpPr>
            <a:spLocks noGrp="1"/>
          </p:cNvSpPr>
          <p:nvPr>
            <p:ph sz="half" idx="1"/>
          </p:nvPr>
        </p:nvSpPr>
        <p:spPr>
          <a:xfrm>
            <a:off x="1001391" y="1268428"/>
            <a:ext cx="6569429" cy="3079736"/>
          </a:xfrm>
        </p:spPr>
        <p:txBody>
          <a:bodyPr>
            <a:normAutofit fontScale="92500"/>
          </a:bodyPr>
          <a:lstStyle/>
          <a:p>
            <a:pPr>
              <a:spcBef>
                <a:spcPts val="100"/>
              </a:spcBef>
              <a:spcAft>
                <a:spcPts val="1000"/>
              </a:spcAft>
            </a:pPr>
            <a:r>
              <a:rPr lang="sv-SE" sz="2000" dirty="0"/>
              <a:t>En ny samverkansmodell för personer med missbruk och beroende med anledning av att nuvarande avtal mellan Norrbottens Kommuner och Region Norrbotten är uppsagt. </a:t>
            </a:r>
          </a:p>
          <a:p>
            <a:pPr>
              <a:spcBef>
                <a:spcPts val="100"/>
              </a:spcBef>
              <a:spcAft>
                <a:spcPts val="1000"/>
              </a:spcAft>
            </a:pPr>
            <a:r>
              <a:rPr lang="sv-SE" sz="2000" dirty="0"/>
              <a:t>I den nya samverkansmodellen inkludera Barn- och unga vuxna med riskbruk, missbruk och beroende.  </a:t>
            </a:r>
          </a:p>
          <a:p>
            <a:pPr>
              <a:spcBef>
                <a:spcPts val="100"/>
              </a:spcBef>
              <a:spcAft>
                <a:spcPts val="1000"/>
              </a:spcAft>
            </a:pPr>
            <a:r>
              <a:rPr lang="sv-SE" sz="2000" dirty="0"/>
              <a:t>SKLs Handlingsplan mot missbruk och beroende                     </a:t>
            </a:r>
            <a:r>
              <a:rPr lang="sv-SE" sz="1400" dirty="0"/>
              <a:t>TIDIG UPPTÄCKT, TIDIGA INSATSER, STÖD OCH BEHANDLING FÖR PERSONER I ÅLDERN 13-29 ÅR  </a:t>
            </a:r>
            <a:r>
              <a:rPr lang="sv-SE" sz="1400" dirty="0">
                <a:hlinkClick r:id="rId3"/>
              </a:rPr>
              <a:t>https://skl.se/integrationsocialomsorg/socialomsorg/missbrukochberoende.1165.html</a:t>
            </a:r>
            <a:endParaRPr lang="sv-SE" sz="1400" dirty="0"/>
          </a:p>
          <a:p>
            <a:pPr>
              <a:spcBef>
                <a:spcPts val="100"/>
              </a:spcBef>
              <a:spcAft>
                <a:spcPts val="1000"/>
              </a:spcAft>
            </a:pPr>
            <a:endParaRPr lang="sv-SE" sz="1400" dirty="0"/>
          </a:p>
          <a:p>
            <a:endParaRPr lang="sv-SE" dirty="0"/>
          </a:p>
        </p:txBody>
      </p:sp>
      <p:pic>
        <p:nvPicPr>
          <p:cNvPr id="4" name="Bildobjekt 3">
            <a:extLst>
              <a:ext uri="{FF2B5EF4-FFF2-40B4-BE49-F238E27FC236}">
                <a16:creationId xmlns:a16="http://schemas.microsoft.com/office/drawing/2014/main" xmlns="" id="{ECD90A7F-7683-468E-B050-7C24827C6528}"/>
              </a:ext>
            </a:extLst>
          </p:cNvPr>
          <p:cNvPicPr>
            <a:picLocks noChangeAspect="1"/>
          </p:cNvPicPr>
          <p:nvPr/>
        </p:nvPicPr>
        <p:blipFill>
          <a:blip r:embed="rId4"/>
          <a:stretch>
            <a:fillRect/>
          </a:stretch>
        </p:blipFill>
        <p:spPr>
          <a:xfrm>
            <a:off x="8515351" y="4379142"/>
            <a:ext cx="385855" cy="578456"/>
          </a:xfrm>
          <a:prstGeom prst="rect">
            <a:avLst/>
          </a:prstGeom>
        </p:spPr>
      </p:pic>
      <p:pic>
        <p:nvPicPr>
          <p:cNvPr id="5" name="Platshållare för innehåll 3">
            <a:extLst>
              <a:ext uri="{FF2B5EF4-FFF2-40B4-BE49-F238E27FC236}">
                <a16:creationId xmlns:a16="http://schemas.microsoft.com/office/drawing/2014/main" xmlns="" id="{DC826A4A-443F-43F5-B8C4-65EC62F2BB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804" y="4686715"/>
            <a:ext cx="1041169" cy="258734"/>
          </a:xfrm>
          <a:prstGeom prst="rect">
            <a:avLst/>
          </a:prstGeom>
        </p:spPr>
      </p:pic>
    </p:spTree>
    <p:extLst>
      <p:ext uri="{BB962C8B-B14F-4D97-AF65-F5344CB8AC3E}">
        <p14:creationId xmlns:p14="http://schemas.microsoft.com/office/powerpoint/2010/main" val="48660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8333" y="186267"/>
            <a:ext cx="6512485" cy="558800"/>
          </a:xfrm>
        </p:spPr>
        <p:txBody>
          <a:bodyPr/>
          <a:lstStyle/>
          <a:p>
            <a:r>
              <a:rPr lang="sv-SE" dirty="0"/>
              <a:t>Uppdraget-framtagande av ny samverkansmodell</a:t>
            </a:r>
          </a:p>
        </p:txBody>
      </p:sp>
      <p:sp>
        <p:nvSpPr>
          <p:cNvPr id="3" name="Platshållare för innehåll 2"/>
          <p:cNvSpPr>
            <a:spLocks noGrp="1"/>
          </p:cNvSpPr>
          <p:nvPr>
            <p:ph sz="half" idx="1"/>
          </p:nvPr>
        </p:nvSpPr>
        <p:spPr>
          <a:xfrm>
            <a:off x="494389" y="990600"/>
            <a:ext cx="8238350" cy="3892033"/>
          </a:xfrm>
        </p:spPr>
        <p:txBody>
          <a:bodyPr>
            <a:normAutofit/>
          </a:bodyPr>
          <a:lstStyle/>
          <a:p>
            <a:pPr marL="0" indent="0">
              <a:buNone/>
            </a:pPr>
            <a:r>
              <a:rPr lang="sv-SE" sz="1800" b="1" dirty="0"/>
              <a:t>Överenskommelsen om samarbete för personer med psykisk- och </a:t>
            </a:r>
            <a:r>
              <a:rPr lang="sv-SE" sz="1800" b="1" dirty="0" err="1"/>
              <a:t>neuropsykiatriks</a:t>
            </a:r>
            <a:r>
              <a:rPr lang="sv-SE" sz="1800" b="1" dirty="0"/>
              <a:t> funktionsnedsättning, samt för individer med missbruk/beroende av alkohol, droger och spel – Reglerar </a:t>
            </a:r>
            <a:r>
              <a:rPr lang="sv-SE" sz="1800" b="1" i="1" dirty="0"/>
              <a:t>vad</a:t>
            </a:r>
            <a:r>
              <a:rPr lang="sv-SE" sz="1800" b="1" dirty="0"/>
              <a:t> vi är skyldiga att samverka kring.</a:t>
            </a:r>
          </a:p>
          <a:p>
            <a:pPr marL="0" indent="0">
              <a:buNone/>
            </a:pPr>
            <a:r>
              <a:rPr lang="sv-SE" sz="1800" b="1" dirty="0"/>
              <a:t>Samverkansmodellen (Riktlinjen) handlar om </a:t>
            </a:r>
            <a:r>
              <a:rPr lang="sv-SE" sz="1800" b="1" i="1" dirty="0"/>
              <a:t>hur </a:t>
            </a:r>
            <a:r>
              <a:rPr lang="sv-SE" sz="1800" b="1" dirty="0"/>
              <a:t>vi ska samverka - processerna</a:t>
            </a:r>
          </a:p>
          <a:p>
            <a:r>
              <a:rPr lang="sv-SE" sz="1800" dirty="0"/>
              <a:t>Förebyggande, tidig upptäckt och tidiga insatser</a:t>
            </a:r>
          </a:p>
          <a:p>
            <a:r>
              <a:rPr lang="sv-SE" sz="1800" dirty="0"/>
              <a:t>Nya arenor</a:t>
            </a:r>
          </a:p>
          <a:p>
            <a:r>
              <a:rPr lang="sv-SE" sz="1800" dirty="0"/>
              <a:t>Olika vårdnivåer</a:t>
            </a:r>
          </a:p>
          <a:p>
            <a:r>
              <a:rPr lang="sv-SE" sz="1800" dirty="0"/>
              <a:t>Samverkan vid abstinensbehandling</a:t>
            </a:r>
          </a:p>
          <a:p>
            <a:r>
              <a:rPr lang="sv-SE" sz="1800" dirty="0"/>
              <a:t>Unga under 18 år i behov av </a:t>
            </a:r>
            <a:r>
              <a:rPr lang="sv-SE" sz="1800" dirty="0">
                <a:solidFill>
                  <a:prstClr val="black"/>
                </a:solidFill>
              </a:rPr>
              <a:t>abstinensbehandling</a:t>
            </a:r>
          </a:p>
          <a:p>
            <a:r>
              <a:rPr lang="sv-SE" sz="1800" dirty="0">
                <a:solidFill>
                  <a:prstClr val="black"/>
                </a:solidFill>
              </a:rPr>
              <a:t>Utvecklingsbehov och möjligheter; exempelvis digitalisering</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40415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379828" y="355601"/>
            <a:ext cx="8253046" cy="4589848"/>
          </a:xfrm>
        </p:spPr>
        <p:txBody>
          <a:bodyPr>
            <a:normAutofit/>
          </a:bodyPr>
          <a:lstStyle/>
          <a:p>
            <a:pPr algn="ctr">
              <a:lnSpc>
                <a:spcPct val="100000"/>
              </a:lnSpc>
              <a:spcBef>
                <a:spcPct val="0"/>
              </a:spcBef>
            </a:pPr>
            <a:r>
              <a:rPr lang="sv-SE" sz="2700" b="1" kern="0" dirty="0">
                <a:solidFill>
                  <a:srgbClr val="0070C0"/>
                </a:solidFill>
                <a:latin typeface="Arial"/>
                <a:ea typeface="+mj-ea"/>
                <a:cs typeface="+mj-cs"/>
              </a:rPr>
              <a:t>Berörda verksamheter:</a:t>
            </a:r>
          </a:p>
          <a:p>
            <a:pPr>
              <a:spcBef>
                <a:spcPts val="100"/>
              </a:spcBef>
            </a:pPr>
            <a:endParaRPr lang="sv-SE" b="1" dirty="0">
              <a:latin typeface="Times New Roman"/>
              <a:ea typeface="Calibri"/>
              <a:cs typeface="Times New Roman"/>
            </a:endParaRPr>
          </a:p>
          <a:p>
            <a:pPr>
              <a:spcBef>
                <a:spcPts val="100"/>
              </a:spcBef>
            </a:pPr>
            <a:r>
              <a:rPr lang="sv-SE" sz="1800" b="1" dirty="0">
                <a:latin typeface="Times New Roman"/>
                <a:ea typeface="Calibri"/>
                <a:cs typeface="Times New Roman"/>
              </a:rPr>
              <a:t>Kommunen</a:t>
            </a:r>
            <a:endParaRPr lang="sv-SE" sz="1800" dirty="0">
              <a:latin typeface="Times New Roman"/>
              <a:ea typeface="Calibri"/>
              <a:cs typeface="Times New Roman"/>
            </a:endParaRPr>
          </a:p>
          <a:p>
            <a:pPr marL="342884" indent="-342884">
              <a:spcBef>
                <a:spcPts val="300"/>
              </a:spcBef>
              <a:buFont typeface="Wingdings" panose="05000000000000000000" pitchFamily="2" charset="2"/>
              <a:buChar char="Ø"/>
            </a:pPr>
            <a:r>
              <a:rPr lang="sv-SE" sz="1800" dirty="0"/>
              <a:t>socialtjänsten (myndighetsutövning, individ- och familjeomsorg, öppenvård, socialpsykiatri, vård- och omsorg, stöd och omsorg)</a:t>
            </a:r>
          </a:p>
          <a:p>
            <a:pPr marL="342884" indent="-342884">
              <a:spcBef>
                <a:spcPts val="300"/>
              </a:spcBef>
              <a:spcAft>
                <a:spcPts val="300"/>
              </a:spcAft>
              <a:buFont typeface="Wingdings" panose="05000000000000000000" pitchFamily="2" charset="2"/>
              <a:buChar char="Ø"/>
            </a:pPr>
            <a:r>
              <a:rPr lang="sv-SE" sz="1800" dirty="0"/>
              <a:t>grundskola, gymnasieskola och elevhälsa</a:t>
            </a:r>
          </a:p>
          <a:p>
            <a:pPr marL="342884" indent="-342884">
              <a:spcBef>
                <a:spcPts val="300"/>
              </a:spcBef>
              <a:spcAft>
                <a:spcPts val="300"/>
              </a:spcAft>
              <a:buFont typeface="Wingdings" panose="05000000000000000000" pitchFamily="2" charset="2"/>
              <a:buChar char="Ø"/>
            </a:pPr>
            <a:r>
              <a:rPr lang="sv-SE" sz="1800" dirty="0"/>
              <a:t>arbetsmarknadsförvaltning</a:t>
            </a:r>
          </a:p>
          <a:p>
            <a:pPr>
              <a:spcBef>
                <a:spcPts val="100"/>
              </a:spcBef>
            </a:pPr>
            <a:r>
              <a:rPr lang="sv-SE" sz="1800" b="1" dirty="0">
                <a:latin typeface="Times New Roman"/>
                <a:ea typeface="Calibri"/>
                <a:cs typeface="Times New Roman"/>
              </a:rPr>
              <a:t>Region Norrbotten </a:t>
            </a:r>
            <a:endParaRPr lang="sv-SE" sz="1800" dirty="0">
              <a:latin typeface="Times New Roman"/>
              <a:ea typeface="Calibri"/>
              <a:cs typeface="Times New Roman"/>
            </a:endParaRPr>
          </a:p>
          <a:p>
            <a:pPr marL="342884" indent="-342884">
              <a:lnSpc>
                <a:spcPct val="120000"/>
              </a:lnSpc>
              <a:spcBef>
                <a:spcPts val="300"/>
              </a:spcBef>
              <a:buFont typeface="Wingdings" panose="05000000000000000000" pitchFamily="2" charset="2"/>
              <a:buChar char="Ø"/>
            </a:pPr>
            <a:r>
              <a:rPr lang="sv-SE" sz="1800" dirty="0"/>
              <a:t>beroendecentrum, vuxenpsykiatri, barn och ungdomspsykiatrin, barnmedicin, primärvård, ungdomsmottagning </a:t>
            </a:r>
          </a:p>
          <a:p>
            <a:pPr>
              <a:spcBef>
                <a:spcPts val="100"/>
              </a:spcBef>
            </a:pPr>
            <a:r>
              <a:rPr lang="sv-SE" sz="1800" b="1" dirty="0">
                <a:latin typeface="Times New Roman"/>
                <a:ea typeface="Calibri"/>
                <a:cs typeface="Times New Roman"/>
              </a:rPr>
              <a:t>Övriga aktörer</a:t>
            </a:r>
            <a:endParaRPr lang="sv-SE" sz="1800" dirty="0">
              <a:latin typeface="Times New Roman"/>
              <a:ea typeface="Calibri"/>
              <a:cs typeface="Times New Roman"/>
            </a:endParaRPr>
          </a:p>
          <a:p>
            <a:pPr marL="342884" indent="-342884">
              <a:spcBef>
                <a:spcPts val="300"/>
              </a:spcBef>
              <a:buFont typeface="Wingdings" panose="05000000000000000000" pitchFamily="2" charset="2"/>
              <a:buChar char="Ø"/>
            </a:pPr>
            <a:r>
              <a:rPr lang="sv-SE" sz="1800" dirty="0"/>
              <a:t>Brukarrådet Leva, Riksförbundet för social och mental hälsa (RSMH)och föräldrar mot narkotika (FMN)</a:t>
            </a:r>
          </a:p>
          <a:p>
            <a:pPr>
              <a:spcBef>
                <a:spcPts val="300"/>
              </a:spcBef>
              <a:spcAft>
                <a:spcPts val="300"/>
              </a:spcAft>
            </a:pPr>
            <a:endParaRPr lang="sv-SE" sz="1800" dirty="0"/>
          </a:p>
          <a:p>
            <a:endParaRPr lang="sv-SE" dirty="0"/>
          </a:p>
        </p:txBody>
      </p:sp>
      <p:pic>
        <p:nvPicPr>
          <p:cNvPr id="3" name="Bildobjekt 2">
            <a:extLst>
              <a:ext uri="{FF2B5EF4-FFF2-40B4-BE49-F238E27FC236}">
                <a16:creationId xmlns:a16="http://schemas.microsoft.com/office/drawing/2014/main" xmlns="" id="{2E503A5E-593D-4879-92BA-FB48E217F4E8}"/>
              </a:ext>
            </a:extLst>
          </p:cNvPr>
          <p:cNvPicPr>
            <a:picLocks noChangeAspect="1"/>
          </p:cNvPicPr>
          <p:nvPr/>
        </p:nvPicPr>
        <p:blipFill>
          <a:blip r:embed="rId2"/>
          <a:stretch>
            <a:fillRect/>
          </a:stretch>
        </p:blipFill>
        <p:spPr>
          <a:xfrm>
            <a:off x="8515351" y="4379142"/>
            <a:ext cx="385855" cy="578456"/>
          </a:xfrm>
          <a:prstGeom prst="rect">
            <a:avLst/>
          </a:prstGeom>
        </p:spPr>
      </p:pic>
      <p:pic>
        <p:nvPicPr>
          <p:cNvPr id="4" name="Platshållare för innehåll 3">
            <a:extLst>
              <a:ext uri="{FF2B5EF4-FFF2-40B4-BE49-F238E27FC236}">
                <a16:creationId xmlns:a16="http://schemas.microsoft.com/office/drawing/2014/main" xmlns="" id="{10CF5A35-D843-4549-8716-0DC058CB2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804" y="4686715"/>
            <a:ext cx="1041169" cy="258734"/>
          </a:xfrm>
          <a:prstGeom prst="rect">
            <a:avLst/>
          </a:prstGeom>
        </p:spPr>
      </p:pic>
    </p:spTree>
    <p:extLst>
      <p:ext uri="{BB962C8B-B14F-4D97-AF65-F5344CB8AC3E}">
        <p14:creationId xmlns:p14="http://schemas.microsoft.com/office/powerpoint/2010/main" val="281124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FEFF826-3DAC-4C2E-8907-06CA3434A09D}"/>
              </a:ext>
            </a:extLst>
          </p:cNvPr>
          <p:cNvSpPr>
            <a:spLocks noGrp="1"/>
          </p:cNvSpPr>
          <p:nvPr>
            <p:ph type="title"/>
          </p:nvPr>
        </p:nvSpPr>
        <p:spPr>
          <a:xfrm>
            <a:off x="939770" y="201308"/>
            <a:ext cx="7886700" cy="994172"/>
          </a:xfrm>
        </p:spPr>
        <p:txBody>
          <a:bodyPr/>
          <a:lstStyle/>
          <a:p>
            <a:r>
              <a:rPr lang="sv-SE" sz="2700" b="1" dirty="0">
                <a:solidFill>
                  <a:srgbClr val="0070C0"/>
                </a:solidFill>
                <a:latin typeface="Arial"/>
              </a:rPr>
              <a:t>Deltagare i arbetsgruppen</a:t>
            </a:r>
          </a:p>
        </p:txBody>
      </p:sp>
      <p:sp>
        <p:nvSpPr>
          <p:cNvPr id="4" name="Platshållare för text 3">
            <a:extLst>
              <a:ext uri="{FF2B5EF4-FFF2-40B4-BE49-F238E27FC236}">
                <a16:creationId xmlns:a16="http://schemas.microsoft.com/office/drawing/2014/main" xmlns="" id="{F038EE07-B6EA-42FB-AB2F-22988D9309C1}"/>
              </a:ext>
            </a:extLst>
          </p:cNvPr>
          <p:cNvSpPr>
            <a:spLocks noGrp="1"/>
          </p:cNvSpPr>
          <p:nvPr>
            <p:ph type="body" idx="1"/>
          </p:nvPr>
        </p:nvSpPr>
        <p:spPr>
          <a:xfrm>
            <a:off x="629842" y="852352"/>
            <a:ext cx="3868340" cy="1033598"/>
          </a:xfrm>
        </p:spPr>
        <p:txBody>
          <a:bodyPr/>
          <a:lstStyle/>
          <a:p>
            <a:r>
              <a:rPr lang="sv-SE" dirty="0"/>
              <a:t>Kommunerna</a:t>
            </a:r>
          </a:p>
          <a:p>
            <a:endParaRPr lang="sv-SE" sz="2700" dirty="0">
              <a:solidFill>
                <a:srgbClr val="0070C0"/>
              </a:solidFill>
              <a:latin typeface="Arial"/>
              <a:ea typeface="+mj-ea"/>
              <a:cs typeface="+mj-cs"/>
            </a:endParaRPr>
          </a:p>
        </p:txBody>
      </p:sp>
      <p:sp>
        <p:nvSpPr>
          <p:cNvPr id="3" name="Platshållare för innehåll 2">
            <a:extLst>
              <a:ext uri="{FF2B5EF4-FFF2-40B4-BE49-F238E27FC236}">
                <a16:creationId xmlns:a16="http://schemas.microsoft.com/office/drawing/2014/main" xmlns="" id="{B50C3894-6258-4F6D-81B3-D368B7D4FD31}"/>
              </a:ext>
            </a:extLst>
          </p:cNvPr>
          <p:cNvSpPr>
            <a:spLocks noGrp="1"/>
          </p:cNvSpPr>
          <p:nvPr>
            <p:ph sz="half" idx="2"/>
          </p:nvPr>
        </p:nvSpPr>
        <p:spPr>
          <a:xfrm>
            <a:off x="629842" y="1408016"/>
            <a:ext cx="3868340" cy="3537435"/>
          </a:xfrm>
        </p:spPr>
        <p:txBody>
          <a:bodyPr>
            <a:normAutofit fontScale="25000" lnSpcReduction="20000"/>
          </a:bodyPr>
          <a:lstStyle/>
          <a:p>
            <a:pPr>
              <a:lnSpc>
                <a:spcPct val="130000"/>
              </a:lnSpc>
              <a:buFont typeface="Wingdings" panose="05000000000000000000" pitchFamily="2" charset="2"/>
              <a:buChar char="Ø"/>
            </a:pPr>
            <a:r>
              <a:rPr lang="sv-SE" sz="7200" dirty="0"/>
              <a:t>Elevhälsan, Boden</a:t>
            </a:r>
          </a:p>
          <a:p>
            <a:pPr>
              <a:lnSpc>
                <a:spcPct val="130000"/>
              </a:lnSpc>
              <a:buFont typeface="Wingdings" panose="05000000000000000000" pitchFamily="2" charset="2"/>
              <a:buChar char="Ø"/>
            </a:pPr>
            <a:r>
              <a:rPr lang="sv-SE" sz="7200" dirty="0"/>
              <a:t>Öppenvård, Piteå</a:t>
            </a:r>
          </a:p>
          <a:p>
            <a:pPr>
              <a:lnSpc>
                <a:spcPct val="130000"/>
              </a:lnSpc>
              <a:buFont typeface="Wingdings" panose="05000000000000000000" pitchFamily="2" charset="2"/>
              <a:buChar char="Ø"/>
            </a:pPr>
            <a:r>
              <a:rPr lang="sv-SE" sz="7200" dirty="0"/>
              <a:t>IFO Haparanda</a:t>
            </a:r>
          </a:p>
          <a:p>
            <a:pPr>
              <a:lnSpc>
                <a:spcPct val="130000"/>
              </a:lnSpc>
              <a:buFont typeface="Wingdings" panose="05000000000000000000" pitchFamily="2" charset="2"/>
              <a:buChar char="Ø"/>
            </a:pPr>
            <a:r>
              <a:rPr lang="sv-SE" sz="7200" dirty="0"/>
              <a:t>UM – Luleå</a:t>
            </a:r>
          </a:p>
          <a:p>
            <a:pPr>
              <a:lnSpc>
                <a:spcPct val="130000"/>
              </a:lnSpc>
              <a:buFont typeface="Wingdings" panose="05000000000000000000" pitchFamily="2" charset="2"/>
              <a:buChar char="Ø"/>
            </a:pPr>
            <a:r>
              <a:rPr lang="sv-SE" sz="7200" dirty="0"/>
              <a:t>Verksamhetsutvecklare socialtjänst Luleå</a:t>
            </a:r>
          </a:p>
          <a:p>
            <a:pPr>
              <a:lnSpc>
                <a:spcPct val="130000"/>
              </a:lnSpc>
              <a:buFont typeface="Wingdings" panose="05000000000000000000" pitchFamily="2" charset="2"/>
              <a:buChar char="Ø"/>
            </a:pPr>
            <a:r>
              <a:rPr lang="sv-SE" sz="7200" dirty="0"/>
              <a:t>Kommunal hälso- och sjukvård – Jokkmokk MAS</a:t>
            </a:r>
          </a:p>
          <a:p>
            <a:pPr>
              <a:lnSpc>
                <a:spcPct val="130000"/>
              </a:lnSpc>
              <a:buFont typeface="Wingdings" panose="05000000000000000000" pitchFamily="2" charset="2"/>
              <a:buChar char="Ø"/>
            </a:pPr>
            <a:r>
              <a:rPr lang="sv-SE" sz="7200" dirty="0"/>
              <a:t>AMF Piteå</a:t>
            </a:r>
          </a:p>
          <a:p>
            <a:pPr>
              <a:lnSpc>
                <a:spcPct val="130000"/>
              </a:lnSpc>
              <a:buFont typeface="Wingdings" panose="05000000000000000000" pitchFamily="2" charset="2"/>
              <a:buChar char="Ø"/>
            </a:pPr>
            <a:r>
              <a:rPr lang="sv-SE" sz="7200" dirty="0"/>
              <a:t>Skolan Gällivare</a:t>
            </a:r>
          </a:p>
          <a:p>
            <a:pPr>
              <a:lnSpc>
                <a:spcPct val="130000"/>
              </a:lnSpc>
              <a:buFont typeface="Wingdings" panose="05000000000000000000" pitchFamily="2" charset="2"/>
              <a:buChar char="Ø"/>
            </a:pPr>
            <a:endParaRPr lang="sv-SE" sz="5000" dirty="0"/>
          </a:p>
          <a:p>
            <a:endParaRPr lang="sv-SE" dirty="0"/>
          </a:p>
        </p:txBody>
      </p:sp>
      <p:sp>
        <p:nvSpPr>
          <p:cNvPr id="5" name="Platshållare för text 4">
            <a:extLst>
              <a:ext uri="{FF2B5EF4-FFF2-40B4-BE49-F238E27FC236}">
                <a16:creationId xmlns:a16="http://schemas.microsoft.com/office/drawing/2014/main" xmlns="" id="{C2D9B2CD-CABB-4C91-AB01-D45E32CF30E6}"/>
              </a:ext>
            </a:extLst>
          </p:cNvPr>
          <p:cNvSpPr>
            <a:spLocks noGrp="1"/>
          </p:cNvSpPr>
          <p:nvPr>
            <p:ph type="body" sz="quarter" idx="3"/>
          </p:nvPr>
        </p:nvSpPr>
        <p:spPr>
          <a:xfrm>
            <a:off x="4629152" y="1141580"/>
            <a:ext cx="3887391" cy="617934"/>
          </a:xfrm>
        </p:spPr>
        <p:txBody>
          <a:bodyPr/>
          <a:lstStyle/>
          <a:p>
            <a:r>
              <a:rPr lang="sv-SE" dirty="0"/>
              <a:t>Regionen</a:t>
            </a:r>
          </a:p>
          <a:p>
            <a:endParaRPr lang="sv-SE" dirty="0"/>
          </a:p>
        </p:txBody>
      </p:sp>
      <p:sp>
        <p:nvSpPr>
          <p:cNvPr id="6" name="Platshållare för innehåll 5">
            <a:extLst>
              <a:ext uri="{FF2B5EF4-FFF2-40B4-BE49-F238E27FC236}">
                <a16:creationId xmlns:a16="http://schemas.microsoft.com/office/drawing/2014/main" xmlns="" id="{59EC7274-5A51-4C44-A847-47FAC70E4312}"/>
              </a:ext>
            </a:extLst>
          </p:cNvPr>
          <p:cNvSpPr>
            <a:spLocks noGrp="1"/>
          </p:cNvSpPr>
          <p:nvPr>
            <p:ph sz="quarter" idx="4"/>
          </p:nvPr>
        </p:nvSpPr>
        <p:spPr>
          <a:xfrm>
            <a:off x="4629152" y="1420157"/>
            <a:ext cx="3887391" cy="3222095"/>
          </a:xfrm>
        </p:spPr>
        <p:txBody>
          <a:bodyPr>
            <a:normAutofit fontScale="32500" lnSpcReduction="20000"/>
          </a:bodyPr>
          <a:lstStyle/>
          <a:p>
            <a:pPr>
              <a:lnSpc>
                <a:spcPct val="130000"/>
              </a:lnSpc>
              <a:buFont typeface="Wingdings" panose="05000000000000000000" pitchFamily="2" charset="2"/>
              <a:buChar char="Ø"/>
            </a:pPr>
            <a:r>
              <a:rPr lang="sv-SE" sz="5500" dirty="0"/>
              <a:t>Beroendecentrum</a:t>
            </a:r>
          </a:p>
          <a:p>
            <a:pPr>
              <a:lnSpc>
                <a:spcPct val="130000"/>
              </a:lnSpc>
              <a:buFont typeface="Wingdings" panose="05000000000000000000" pitchFamily="2" charset="2"/>
              <a:buChar char="Ø"/>
            </a:pPr>
            <a:r>
              <a:rPr lang="sv-SE" sz="5500" dirty="0"/>
              <a:t>Vuxenpsykiatri Piteå/Gällivare</a:t>
            </a:r>
          </a:p>
          <a:p>
            <a:pPr>
              <a:lnSpc>
                <a:spcPct val="130000"/>
              </a:lnSpc>
              <a:buFont typeface="Wingdings" panose="05000000000000000000" pitchFamily="2" charset="2"/>
              <a:buChar char="Ø"/>
            </a:pPr>
            <a:r>
              <a:rPr lang="sv-SE" sz="5500" dirty="0"/>
              <a:t>Primärvård Kalix</a:t>
            </a:r>
          </a:p>
          <a:p>
            <a:pPr>
              <a:lnSpc>
                <a:spcPct val="130000"/>
              </a:lnSpc>
              <a:buFont typeface="Wingdings" panose="05000000000000000000" pitchFamily="2" charset="2"/>
              <a:buChar char="Ø"/>
            </a:pPr>
            <a:r>
              <a:rPr lang="sv-SE" sz="5500" dirty="0"/>
              <a:t>Barnmedicin </a:t>
            </a:r>
          </a:p>
          <a:p>
            <a:pPr>
              <a:lnSpc>
                <a:spcPct val="130000"/>
              </a:lnSpc>
              <a:buFont typeface="Wingdings" panose="05000000000000000000" pitchFamily="2" charset="2"/>
              <a:buChar char="Ø"/>
            </a:pPr>
            <a:r>
              <a:rPr lang="sv-SE" sz="5500" dirty="0"/>
              <a:t>Länsenheten Föräldra- och Barnhälsan</a:t>
            </a:r>
          </a:p>
          <a:p>
            <a:pPr>
              <a:lnSpc>
                <a:spcPct val="130000"/>
              </a:lnSpc>
              <a:buFont typeface="Wingdings" panose="05000000000000000000" pitchFamily="2" charset="2"/>
              <a:buChar char="Ø"/>
            </a:pPr>
            <a:r>
              <a:rPr lang="sv-SE" sz="5500" dirty="0"/>
              <a:t>Verksamhetsutvecklare närsjukvården</a:t>
            </a:r>
          </a:p>
          <a:p>
            <a:endParaRPr lang="sv-SE" dirty="0"/>
          </a:p>
        </p:txBody>
      </p:sp>
      <p:pic>
        <p:nvPicPr>
          <p:cNvPr id="7" name="Bildobjekt 6">
            <a:extLst>
              <a:ext uri="{FF2B5EF4-FFF2-40B4-BE49-F238E27FC236}">
                <a16:creationId xmlns:a16="http://schemas.microsoft.com/office/drawing/2014/main" xmlns="" id="{8B9EE3C9-761C-4364-9EAC-1E491D870B9F}"/>
              </a:ext>
            </a:extLst>
          </p:cNvPr>
          <p:cNvPicPr>
            <a:picLocks noChangeAspect="1"/>
          </p:cNvPicPr>
          <p:nvPr/>
        </p:nvPicPr>
        <p:blipFill>
          <a:blip r:embed="rId2"/>
          <a:stretch>
            <a:fillRect/>
          </a:stretch>
        </p:blipFill>
        <p:spPr>
          <a:xfrm>
            <a:off x="8515354" y="4379143"/>
            <a:ext cx="385855" cy="578456"/>
          </a:xfrm>
          <a:prstGeom prst="rect">
            <a:avLst/>
          </a:prstGeom>
        </p:spPr>
      </p:pic>
      <p:pic>
        <p:nvPicPr>
          <p:cNvPr id="8" name="Platshållare för innehåll 3">
            <a:extLst>
              <a:ext uri="{FF2B5EF4-FFF2-40B4-BE49-F238E27FC236}">
                <a16:creationId xmlns:a16="http://schemas.microsoft.com/office/drawing/2014/main" xmlns="" id="{4B80EC95-43E2-4983-B303-DED28DC49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847" y="4589160"/>
            <a:ext cx="1420635" cy="353032"/>
          </a:xfrm>
          <a:prstGeom prst="rect">
            <a:avLst/>
          </a:prstGeom>
        </p:spPr>
      </p:pic>
    </p:spTree>
    <p:extLst>
      <p:ext uri="{BB962C8B-B14F-4D97-AF65-F5344CB8AC3E}">
        <p14:creationId xmlns:p14="http://schemas.microsoft.com/office/powerpoint/2010/main" val="358033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508960" y="355602"/>
            <a:ext cx="7542842" cy="4380301"/>
          </a:xfrm>
        </p:spPr>
        <p:txBody>
          <a:bodyPr>
            <a:normAutofit/>
          </a:bodyPr>
          <a:lstStyle/>
          <a:p>
            <a:pPr lvl="0" algn="ctr">
              <a:lnSpc>
                <a:spcPct val="90000"/>
              </a:lnSpc>
              <a:spcBef>
                <a:spcPct val="0"/>
              </a:spcBef>
            </a:pPr>
            <a:r>
              <a:rPr lang="sv-SE" sz="2700" b="1" kern="0" dirty="0">
                <a:solidFill>
                  <a:srgbClr val="0070C0"/>
                </a:solidFill>
                <a:latin typeface="Arial"/>
                <a:ea typeface="+mj-ea"/>
                <a:cs typeface="+mj-cs"/>
              </a:rPr>
              <a:t>Tidplan och styrning</a:t>
            </a:r>
          </a:p>
          <a:p>
            <a:pPr lvl="0" algn="ctr">
              <a:lnSpc>
                <a:spcPct val="90000"/>
              </a:lnSpc>
              <a:spcBef>
                <a:spcPct val="0"/>
              </a:spcBef>
            </a:pPr>
            <a:endParaRPr lang="sv-SE" sz="2700" b="1" kern="0" dirty="0">
              <a:solidFill>
                <a:srgbClr val="0070C0"/>
              </a:solidFill>
              <a:latin typeface="Arial"/>
              <a:ea typeface="+mj-ea"/>
              <a:cs typeface="+mj-cs"/>
            </a:endParaRPr>
          </a:p>
          <a:p>
            <a:pPr marL="285736" indent="-285736">
              <a:buFont typeface="Wingdings" panose="05000000000000000000" pitchFamily="2" charset="2"/>
              <a:buChar char="Ø"/>
            </a:pPr>
            <a:r>
              <a:rPr lang="sv-SE" dirty="0"/>
              <a:t>Beslut Polsam om översyn för ny samverkansmodell </a:t>
            </a:r>
            <a:r>
              <a:rPr lang="sv-SE" b="1" dirty="0"/>
              <a:t>9maj</a:t>
            </a:r>
          </a:p>
          <a:p>
            <a:pPr marL="285736" indent="-285736">
              <a:buFont typeface="Wingdings" panose="05000000000000000000" pitchFamily="2" charset="2"/>
              <a:buChar char="Ø"/>
            </a:pPr>
            <a:r>
              <a:rPr lang="sv-SE" dirty="0"/>
              <a:t>Beslut om tidplan och upplägg Polsam </a:t>
            </a:r>
            <a:r>
              <a:rPr lang="sv-SE" b="1" dirty="0"/>
              <a:t>12 september</a:t>
            </a:r>
          </a:p>
          <a:p>
            <a:pPr marL="285736" indent="-285736">
              <a:buFont typeface="Wingdings" panose="05000000000000000000" pitchFamily="2" charset="2"/>
              <a:buChar char="Ø"/>
            </a:pPr>
            <a:r>
              <a:rPr lang="sv-SE" dirty="0"/>
              <a:t>Dialogdag </a:t>
            </a:r>
            <a:r>
              <a:rPr lang="sv-SE" b="1" dirty="0"/>
              <a:t>16 september </a:t>
            </a:r>
            <a:r>
              <a:rPr lang="sv-SE" dirty="0"/>
              <a:t>med SKL handlingsplan missbruk beroende 13-29 år </a:t>
            </a:r>
          </a:p>
          <a:p>
            <a:pPr marL="285736" indent="-285736">
              <a:buFont typeface="Wingdings" panose="05000000000000000000" pitchFamily="2" charset="2"/>
              <a:buChar char="Ø"/>
            </a:pPr>
            <a:r>
              <a:rPr lang="sv-SE" dirty="0"/>
              <a:t>Arbetsgruppsmöten </a:t>
            </a:r>
            <a:r>
              <a:rPr lang="sv-SE" b="1" dirty="0"/>
              <a:t>3 &amp; </a:t>
            </a:r>
            <a:r>
              <a:rPr lang="sv-SE" b="1" strike="sngStrike" dirty="0"/>
              <a:t>24 oktober</a:t>
            </a:r>
          </a:p>
          <a:p>
            <a:pPr marL="285736" indent="-285736">
              <a:buFont typeface="Wingdings" panose="05000000000000000000" pitchFamily="2" charset="2"/>
              <a:buChar char="Ø"/>
            </a:pPr>
            <a:r>
              <a:rPr lang="sv-SE" dirty="0"/>
              <a:t>Arbetsgruppsmöte i Piteå </a:t>
            </a:r>
            <a:r>
              <a:rPr lang="sv-SE" b="1" dirty="0"/>
              <a:t>10 oktober</a:t>
            </a:r>
          </a:p>
          <a:p>
            <a:pPr marL="285736" indent="-285736">
              <a:buFont typeface="Wingdings" panose="05000000000000000000" pitchFamily="2" charset="2"/>
              <a:buChar char="Ø"/>
            </a:pPr>
            <a:r>
              <a:rPr lang="sv-SE" dirty="0"/>
              <a:t>Möte med brukar- och anhörigorganisationerna </a:t>
            </a:r>
            <a:r>
              <a:rPr lang="sv-SE" b="1" dirty="0"/>
              <a:t>14 oktober </a:t>
            </a:r>
          </a:p>
          <a:p>
            <a:pPr marL="285736" indent="-285736">
              <a:buFont typeface="Wingdings" panose="05000000000000000000" pitchFamily="2" charset="2"/>
              <a:buChar char="Ø"/>
            </a:pPr>
            <a:r>
              <a:rPr lang="sv-SE" dirty="0"/>
              <a:t>Rapportering LSG </a:t>
            </a:r>
            <a:r>
              <a:rPr lang="sv-SE" b="1" dirty="0"/>
              <a:t>6 november</a:t>
            </a:r>
          </a:p>
          <a:p>
            <a:pPr marL="285736" indent="-285736">
              <a:buFont typeface="Wingdings" panose="05000000000000000000" pitchFamily="2" charset="2"/>
              <a:buChar char="Ø"/>
            </a:pPr>
            <a:r>
              <a:rPr lang="sv-SE" strike="sngStrike" dirty="0"/>
              <a:t>Beslut om ny samverkansmodell </a:t>
            </a:r>
            <a:r>
              <a:rPr lang="sv-SE" strike="sngStrike" dirty="0" err="1"/>
              <a:t>Polsam</a:t>
            </a:r>
            <a:r>
              <a:rPr lang="sv-SE" strike="sngStrike" dirty="0"/>
              <a:t> </a:t>
            </a:r>
            <a:r>
              <a:rPr lang="sv-SE" b="1" strike="sngStrike" dirty="0"/>
              <a:t>18 december</a:t>
            </a:r>
          </a:p>
          <a:p>
            <a:endParaRPr lang="sv-SE" b="1" strike="sngStrike" dirty="0"/>
          </a:p>
          <a:p>
            <a:endParaRPr lang="sv-SE" dirty="0"/>
          </a:p>
        </p:txBody>
      </p:sp>
      <p:pic>
        <p:nvPicPr>
          <p:cNvPr id="3" name="Bildobjekt 2">
            <a:extLst>
              <a:ext uri="{FF2B5EF4-FFF2-40B4-BE49-F238E27FC236}">
                <a16:creationId xmlns:a16="http://schemas.microsoft.com/office/drawing/2014/main" xmlns="" id="{1B3986DA-40FE-4799-87D2-28E30DFDF27C}"/>
              </a:ext>
            </a:extLst>
          </p:cNvPr>
          <p:cNvPicPr>
            <a:picLocks noChangeAspect="1"/>
          </p:cNvPicPr>
          <p:nvPr/>
        </p:nvPicPr>
        <p:blipFill>
          <a:blip r:embed="rId3"/>
          <a:stretch>
            <a:fillRect/>
          </a:stretch>
        </p:blipFill>
        <p:spPr>
          <a:xfrm>
            <a:off x="8515351" y="4379142"/>
            <a:ext cx="385855" cy="578456"/>
          </a:xfrm>
          <a:prstGeom prst="rect">
            <a:avLst/>
          </a:prstGeom>
        </p:spPr>
      </p:pic>
      <p:pic>
        <p:nvPicPr>
          <p:cNvPr id="4" name="Platshållare för innehåll 3">
            <a:extLst>
              <a:ext uri="{FF2B5EF4-FFF2-40B4-BE49-F238E27FC236}">
                <a16:creationId xmlns:a16="http://schemas.microsoft.com/office/drawing/2014/main" xmlns="" id="{262C2ABA-C7C5-4A6D-AE7F-A2281C6B7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804" y="4686715"/>
            <a:ext cx="1041169" cy="258734"/>
          </a:xfrm>
          <a:prstGeom prst="rect">
            <a:avLst/>
          </a:prstGeom>
        </p:spPr>
      </p:pic>
    </p:spTree>
    <p:extLst>
      <p:ext uri="{BB962C8B-B14F-4D97-AF65-F5344CB8AC3E}">
        <p14:creationId xmlns:p14="http://schemas.microsoft.com/office/powerpoint/2010/main" val="146415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1592726" y="103163"/>
            <a:ext cx="5978095" cy="462393"/>
          </a:xfrm>
        </p:spPr>
        <p:txBody>
          <a:bodyPr>
            <a:normAutofit/>
          </a:bodyPr>
          <a:lstStyle/>
          <a:p>
            <a:pPr algn="ctr"/>
            <a:r>
              <a:rPr lang="sv-SE" sz="2700" dirty="0">
                <a:latin typeface="Arial"/>
              </a:rPr>
              <a:t>Nuläge</a:t>
            </a:r>
          </a:p>
        </p:txBody>
      </p:sp>
      <p:pic>
        <p:nvPicPr>
          <p:cNvPr id="4" name="Platshållare för innehåll 3">
            <a:extLst>
              <a:ext uri="{FF2B5EF4-FFF2-40B4-BE49-F238E27FC236}">
                <a16:creationId xmlns:a16="http://schemas.microsoft.com/office/drawing/2014/main" xmlns="" id="{50F83624-6E85-4B95-A739-1EFF30F92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847" y="4589160"/>
            <a:ext cx="1420635" cy="353032"/>
          </a:xfrm>
          <a:prstGeom prst="rect">
            <a:avLst/>
          </a:prstGeom>
        </p:spPr>
      </p:pic>
      <p:pic>
        <p:nvPicPr>
          <p:cNvPr id="5" name="Bildobjekt 4">
            <a:extLst>
              <a:ext uri="{FF2B5EF4-FFF2-40B4-BE49-F238E27FC236}">
                <a16:creationId xmlns:a16="http://schemas.microsoft.com/office/drawing/2014/main" xmlns="" id="{CC14AA9B-2389-4558-85C9-7100E642AA61}"/>
              </a:ext>
            </a:extLst>
          </p:cNvPr>
          <p:cNvPicPr>
            <a:picLocks noChangeAspect="1"/>
          </p:cNvPicPr>
          <p:nvPr/>
        </p:nvPicPr>
        <p:blipFill>
          <a:blip r:embed="rId4"/>
          <a:stretch>
            <a:fillRect/>
          </a:stretch>
        </p:blipFill>
        <p:spPr>
          <a:xfrm>
            <a:off x="8515354" y="4379143"/>
            <a:ext cx="385855" cy="578456"/>
          </a:xfrm>
          <a:prstGeom prst="rect">
            <a:avLst/>
          </a:prstGeom>
        </p:spPr>
      </p:pic>
      <p:sp>
        <p:nvSpPr>
          <p:cNvPr id="2" name="Platshållare för innehåll 1">
            <a:extLst>
              <a:ext uri="{FF2B5EF4-FFF2-40B4-BE49-F238E27FC236}">
                <a16:creationId xmlns:a16="http://schemas.microsoft.com/office/drawing/2014/main" xmlns="" id="{85ED8590-2077-462F-8E8E-4090DF610758}"/>
              </a:ext>
            </a:extLst>
          </p:cNvPr>
          <p:cNvSpPr>
            <a:spLocks noGrp="1"/>
          </p:cNvSpPr>
          <p:nvPr>
            <p:ph sz="half" idx="1"/>
          </p:nvPr>
        </p:nvSpPr>
        <p:spPr>
          <a:xfrm>
            <a:off x="351693" y="633046"/>
            <a:ext cx="8389034" cy="4053254"/>
          </a:xfrm>
        </p:spPr>
        <p:txBody>
          <a:bodyPr>
            <a:normAutofit/>
          </a:bodyPr>
          <a:lstStyle/>
          <a:p>
            <a:pPr marL="0" indent="0">
              <a:buNone/>
            </a:pPr>
            <a:endParaRPr lang="sv-SE" sz="1900" dirty="0"/>
          </a:p>
          <a:p>
            <a:pPr marL="0" indent="0">
              <a:buNone/>
            </a:pPr>
            <a:endParaRPr lang="sv-SE" sz="1900" dirty="0"/>
          </a:p>
          <a:p>
            <a:pPr marL="0" indent="0">
              <a:buNone/>
            </a:pPr>
            <a:r>
              <a:rPr lang="sv-SE" sz="1900" dirty="0"/>
              <a:t>Vid mötet med representanter från Region Norrbotten, Norrbottens Kommuner samt Luleå och Piteå kommun Den 7 november diskuterades</a:t>
            </a:r>
          </a:p>
          <a:p>
            <a:pPr marL="0" indent="0">
              <a:buNone/>
            </a:pPr>
            <a:r>
              <a:rPr lang="sv-SE" sz="1900" dirty="0"/>
              <a:t>Konsekvenser efter avveckling av nuvarande avtal</a:t>
            </a:r>
          </a:p>
          <a:p>
            <a:pPr marL="0" indent="0">
              <a:buNone/>
            </a:pPr>
            <a:r>
              <a:rPr lang="sv-SE" sz="1900" dirty="0"/>
              <a:t>Hur ska en ny samverkansmodell se ut – Primärvårdens- och Beroendecentrums roll i samverkan med kommunerna</a:t>
            </a:r>
          </a:p>
          <a:p>
            <a:pPr marL="0" indent="0">
              <a:buNone/>
            </a:pPr>
            <a:r>
              <a:rPr lang="sv-SE" sz="1900" dirty="0"/>
              <a:t> </a:t>
            </a:r>
          </a:p>
          <a:p>
            <a:pPr marL="0" indent="0">
              <a:buNone/>
            </a:pPr>
            <a:r>
              <a:rPr lang="sv-SE" sz="1900" dirty="0"/>
              <a:t>	</a:t>
            </a:r>
          </a:p>
        </p:txBody>
      </p:sp>
    </p:spTree>
    <p:extLst>
      <p:ext uri="{BB962C8B-B14F-4D97-AF65-F5344CB8AC3E}">
        <p14:creationId xmlns:p14="http://schemas.microsoft.com/office/powerpoint/2010/main" val="365619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F5508B1-7179-4746-A01A-771B9961427A}"/>
              </a:ext>
            </a:extLst>
          </p:cNvPr>
          <p:cNvSpPr>
            <a:spLocks noGrp="1"/>
          </p:cNvSpPr>
          <p:nvPr>
            <p:ph type="title"/>
          </p:nvPr>
        </p:nvSpPr>
        <p:spPr>
          <a:xfrm>
            <a:off x="1592726" y="137161"/>
            <a:ext cx="5978095" cy="658174"/>
          </a:xfrm>
        </p:spPr>
        <p:txBody>
          <a:bodyPr/>
          <a:lstStyle/>
          <a:p>
            <a:pPr algn="ctr"/>
            <a:r>
              <a:rPr lang="sv-SE" sz="2700" dirty="0">
                <a:latin typeface="Arial"/>
              </a:rPr>
              <a:t>Nästa steg</a:t>
            </a:r>
          </a:p>
        </p:txBody>
      </p:sp>
      <p:sp>
        <p:nvSpPr>
          <p:cNvPr id="3" name="Platshållare för innehåll 2">
            <a:extLst>
              <a:ext uri="{FF2B5EF4-FFF2-40B4-BE49-F238E27FC236}">
                <a16:creationId xmlns:a16="http://schemas.microsoft.com/office/drawing/2014/main" xmlns="" id="{BD6E48DB-49C0-433A-9408-A28B7BA6B0EC}"/>
              </a:ext>
            </a:extLst>
          </p:cNvPr>
          <p:cNvSpPr>
            <a:spLocks noGrp="1"/>
          </p:cNvSpPr>
          <p:nvPr>
            <p:ph sz="half" idx="1"/>
          </p:nvPr>
        </p:nvSpPr>
        <p:spPr>
          <a:xfrm>
            <a:off x="617220" y="1028701"/>
            <a:ext cx="7376262" cy="3350442"/>
          </a:xfrm>
        </p:spPr>
        <p:txBody>
          <a:bodyPr>
            <a:normAutofit/>
          </a:bodyPr>
          <a:lstStyle/>
          <a:p>
            <a:pPr marL="0" indent="0">
              <a:buNone/>
            </a:pPr>
            <a:r>
              <a:rPr lang="sv-SE" dirty="0"/>
              <a:t>Regionen arbetar vidare med frågan internt</a:t>
            </a:r>
          </a:p>
          <a:p>
            <a:pPr marL="0" indent="0">
              <a:buNone/>
            </a:pPr>
            <a:r>
              <a:rPr lang="sv-SE" dirty="0"/>
              <a:t>- En arbetsgrupp tar fram beskrivning av målgrupper och vårdnivåer samt beroendecentrums kriterier (utifrån en jämställd och jämlikvård). Tidsplan januari – mars 2020.</a:t>
            </a:r>
          </a:p>
          <a:p>
            <a:pPr marL="0" indent="0">
              <a:buNone/>
            </a:pPr>
            <a:r>
              <a:rPr lang="sv-SE" dirty="0"/>
              <a:t>De rutiner som ska gälla fram till dess att ny riktlinje finns upprättad, besked efter den 10 december till kommunerna.</a:t>
            </a:r>
          </a:p>
          <a:p>
            <a:pPr marL="0" indent="0">
              <a:buNone/>
            </a:pPr>
            <a:r>
              <a:rPr lang="sv-SE" dirty="0"/>
              <a:t>Det länsgemensamma arbetet om ny samverkansmodell återupptas i april 2020 (med hänvisning till ovanstående)</a:t>
            </a:r>
          </a:p>
          <a:p>
            <a:pPr marL="0" indent="0">
              <a:buNone/>
            </a:pPr>
            <a:r>
              <a:rPr lang="sv-SE" dirty="0"/>
              <a:t>Presentation av ny modell till Länsstyrguppen 20 maj, samt till </a:t>
            </a:r>
            <a:r>
              <a:rPr lang="sv-SE" dirty="0" err="1"/>
              <a:t>Polsam</a:t>
            </a:r>
            <a:r>
              <a:rPr lang="sv-SE" dirty="0"/>
              <a:t> den 29 maj 2020</a:t>
            </a:r>
          </a:p>
        </p:txBody>
      </p:sp>
      <p:pic>
        <p:nvPicPr>
          <p:cNvPr id="4" name="Platshållare för innehåll 3">
            <a:extLst>
              <a:ext uri="{FF2B5EF4-FFF2-40B4-BE49-F238E27FC236}">
                <a16:creationId xmlns:a16="http://schemas.microsoft.com/office/drawing/2014/main" xmlns="" id="{D2ABC147-2710-40A7-BEBD-ACC775433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847" y="4589160"/>
            <a:ext cx="1420635" cy="353032"/>
          </a:xfrm>
          <a:prstGeom prst="rect">
            <a:avLst/>
          </a:prstGeom>
        </p:spPr>
      </p:pic>
      <p:pic>
        <p:nvPicPr>
          <p:cNvPr id="5" name="Bildobjekt 4">
            <a:extLst>
              <a:ext uri="{FF2B5EF4-FFF2-40B4-BE49-F238E27FC236}">
                <a16:creationId xmlns:a16="http://schemas.microsoft.com/office/drawing/2014/main" xmlns="" id="{E07452B5-9723-4BBB-B414-E8D526D6AAF6}"/>
              </a:ext>
            </a:extLst>
          </p:cNvPr>
          <p:cNvPicPr>
            <a:picLocks noChangeAspect="1"/>
          </p:cNvPicPr>
          <p:nvPr/>
        </p:nvPicPr>
        <p:blipFill>
          <a:blip r:embed="rId3"/>
          <a:stretch>
            <a:fillRect/>
          </a:stretch>
        </p:blipFill>
        <p:spPr>
          <a:xfrm>
            <a:off x="8515354" y="4379143"/>
            <a:ext cx="385855" cy="578456"/>
          </a:xfrm>
          <a:prstGeom prst="rect">
            <a:avLst/>
          </a:prstGeom>
        </p:spPr>
      </p:pic>
    </p:spTree>
    <p:extLst>
      <p:ext uri="{BB962C8B-B14F-4D97-AF65-F5344CB8AC3E}">
        <p14:creationId xmlns:p14="http://schemas.microsoft.com/office/powerpoint/2010/main" val="17940164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Region Norrbotten_blå</Template>
  <TotalTime>164</TotalTime>
  <Words>628</Words>
  <Application>Microsoft Office PowerPoint</Application>
  <PresentationFormat>Bildspel på skärmen (16:9)</PresentationFormat>
  <Paragraphs>89</Paragraphs>
  <Slides>10</Slides>
  <Notes>6</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10</vt:i4>
      </vt:variant>
    </vt:vector>
  </HeadingPairs>
  <TitlesOfParts>
    <vt:vector size="18" baseType="lpstr">
      <vt:lpstr>Arial</vt:lpstr>
      <vt:lpstr>Calibri</vt:lpstr>
      <vt:lpstr>Calibri Light</vt:lpstr>
      <vt:lpstr>Times New Roman</vt:lpstr>
      <vt:lpstr>Wingdings</vt:lpstr>
      <vt:lpstr>Office-tema</vt:lpstr>
      <vt:lpstr>1_Office-tema</vt:lpstr>
      <vt:lpstr>2_Office-tema</vt:lpstr>
      <vt:lpstr>Översyn av missbruk och beroendevården  i länet  - upprättandet av en länsgemensam samverkansmodell</vt:lpstr>
      <vt:lpstr>Bakgrund</vt:lpstr>
      <vt:lpstr>Beskrivning av behov</vt:lpstr>
      <vt:lpstr>Uppdraget-framtagande av ny samverkansmodell</vt:lpstr>
      <vt:lpstr>PowerPoint-presentation</vt:lpstr>
      <vt:lpstr>Deltagare i arbetsgruppen</vt:lpstr>
      <vt:lpstr>PowerPoint-presentation</vt:lpstr>
      <vt:lpstr>Nuläge</vt:lpstr>
      <vt:lpstr>Nästa steg</vt:lpstr>
      <vt:lpstr>Tack!</vt:lpstr>
    </vt:vector>
  </TitlesOfParts>
  <Company>Norrbottens läns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Översyn av missbruk och beroendevården  i länet  - upprättandet av en länsgemensam samverkansmodell</dc:title>
  <dc:creator>Åsa Heikkilä</dc:creator>
  <cp:lastModifiedBy>Anneli Granberg</cp:lastModifiedBy>
  <cp:revision>19</cp:revision>
  <cp:lastPrinted>2015-10-01T11:12:07Z</cp:lastPrinted>
  <dcterms:created xsi:type="dcterms:W3CDTF">2019-10-21T13:00:31Z</dcterms:created>
  <dcterms:modified xsi:type="dcterms:W3CDTF">2019-12-18T14:14:51Z</dcterms:modified>
</cp:coreProperties>
</file>