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17"/>
  </p:notesMasterIdLst>
  <p:handoutMasterIdLst>
    <p:handoutMasterId r:id="rId18"/>
  </p:handoutMasterIdLst>
  <p:sldIdLst>
    <p:sldId id="286" r:id="rId6"/>
    <p:sldId id="260" r:id="rId7"/>
    <p:sldId id="257" r:id="rId8"/>
    <p:sldId id="258" r:id="rId9"/>
    <p:sldId id="259" r:id="rId10"/>
    <p:sldId id="283" r:id="rId11"/>
    <p:sldId id="282" r:id="rId12"/>
    <p:sldId id="266" r:id="rId13"/>
    <p:sldId id="288" r:id="rId14"/>
    <p:sldId id="287" r:id="rId15"/>
    <p:sldId id="269" r:id="rId16"/>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62500" autoAdjust="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xmlns="" id="{311A7908-EEEF-461C-9567-1B3B10DF4CC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xmlns="" id="{B592A190-775C-4F5F-AC62-3E8EED097C0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9BF1402-494E-4EA3-ACC1-2138C527C070}" type="datetimeFigureOut">
              <a:rPr lang="sv-SE" smtClean="0"/>
              <a:t>2019-03-07</a:t>
            </a:fld>
            <a:endParaRPr lang="sv-SE"/>
          </a:p>
        </p:txBody>
      </p:sp>
      <p:sp>
        <p:nvSpPr>
          <p:cNvPr id="4" name="Platshållare för sidfot 3">
            <a:extLst>
              <a:ext uri="{FF2B5EF4-FFF2-40B4-BE49-F238E27FC236}">
                <a16:creationId xmlns:a16="http://schemas.microsoft.com/office/drawing/2014/main" xmlns="" id="{EF622299-FFE0-46D0-8CC5-A4B27C32FAE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xmlns="" id="{E3BCAD3E-2288-489C-ACBE-A23BC6290C2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49B03FE-7724-454C-8F8C-E7E42D6A3BDB}" type="slidenum">
              <a:rPr lang="sv-SE" smtClean="0"/>
              <a:t>‹#›</a:t>
            </a:fld>
            <a:endParaRPr lang="sv-SE"/>
          </a:p>
        </p:txBody>
      </p:sp>
    </p:spTree>
    <p:extLst>
      <p:ext uri="{BB962C8B-B14F-4D97-AF65-F5344CB8AC3E}">
        <p14:creationId xmlns:p14="http://schemas.microsoft.com/office/powerpoint/2010/main" val="230641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C372F01-1948-4E74-8E35-FAB92CEFED9B}" type="datetimeFigureOut">
              <a:rPr lang="sv-SE" smtClean="0"/>
              <a:t>2019-03-07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7CAE009-48E8-41C6-A400-FAC650C6A590}" type="slidenum">
              <a:rPr lang="sv-SE" smtClean="0"/>
              <a:t>‹#›</a:t>
            </a:fld>
            <a:endParaRPr lang="sv-SE"/>
          </a:p>
        </p:txBody>
      </p:sp>
    </p:spTree>
    <p:extLst>
      <p:ext uri="{BB962C8B-B14F-4D97-AF65-F5344CB8AC3E}">
        <p14:creationId xmlns:p14="http://schemas.microsoft.com/office/powerpoint/2010/main" val="281604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7CAE009-48E8-41C6-A400-FAC650C6A590}" type="slidenum">
              <a:rPr lang="sv-SE" smtClean="0"/>
              <a:t>2</a:t>
            </a:fld>
            <a:endParaRPr lang="sv-SE"/>
          </a:p>
        </p:txBody>
      </p:sp>
    </p:spTree>
    <p:extLst>
      <p:ext uri="{BB962C8B-B14F-4D97-AF65-F5344CB8AC3E}">
        <p14:creationId xmlns:p14="http://schemas.microsoft.com/office/powerpoint/2010/main" val="371266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7CAE009-48E8-41C6-A400-FAC650C6A590}" type="slidenum">
              <a:rPr lang="sv-SE" smtClean="0"/>
              <a:t>3</a:t>
            </a:fld>
            <a:endParaRPr lang="sv-SE"/>
          </a:p>
        </p:txBody>
      </p:sp>
    </p:spTree>
    <p:extLst>
      <p:ext uri="{BB962C8B-B14F-4D97-AF65-F5344CB8AC3E}">
        <p14:creationId xmlns:p14="http://schemas.microsoft.com/office/powerpoint/2010/main" val="394642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7CAE009-48E8-41C6-A400-FAC650C6A590}" type="slidenum">
              <a:rPr lang="sv-SE" smtClean="0"/>
              <a:t>4</a:t>
            </a:fld>
            <a:endParaRPr lang="sv-SE"/>
          </a:p>
        </p:txBody>
      </p:sp>
    </p:spTree>
    <p:extLst>
      <p:ext uri="{BB962C8B-B14F-4D97-AF65-F5344CB8AC3E}">
        <p14:creationId xmlns:p14="http://schemas.microsoft.com/office/powerpoint/2010/main" val="1482842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7CAE009-48E8-41C6-A400-FAC650C6A590}" type="slidenum">
              <a:rPr lang="sv-SE" smtClean="0"/>
              <a:t>5</a:t>
            </a:fld>
            <a:endParaRPr lang="sv-SE"/>
          </a:p>
        </p:txBody>
      </p:sp>
    </p:spTree>
    <p:extLst>
      <p:ext uri="{BB962C8B-B14F-4D97-AF65-F5344CB8AC3E}">
        <p14:creationId xmlns:p14="http://schemas.microsoft.com/office/powerpoint/2010/main" val="189702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7CAE009-48E8-41C6-A400-FAC650C6A590}" type="slidenum">
              <a:rPr lang="sv-SE" smtClean="0"/>
              <a:t>7</a:t>
            </a:fld>
            <a:endParaRPr lang="sv-SE"/>
          </a:p>
        </p:txBody>
      </p:sp>
    </p:spTree>
    <p:extLst>
      <p:ext uri="{BB962C8B-B14F-4D97-AF65-F5344CB8AC3E}">
        <p14:creationId xmlns:p14="http://schemas.microsoft.com/office/powerpoint/2010/main" val="307854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7CAE009-48E8-41C6-A400-FAC650C6A590}" type="slidenum">
              <a:rPr lang="sv-SE" smtClean="0"/>
              <a:t>8</a:t>
            </a:fld>
            <a:endParaRPr lang="sv-SE"/>
          </a:p>
        </p:txBody>
      </p:sp>
    </p:spTree>
    <p:extLst>
      <p:ext uri="{BB962C8B-B14F-4D97-AF65-F5344CB8AC3E}">
        <p14:creationId xmlns:p14="http://schemas.microsoft.com/office/powerpoint/2010/main" val="351643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7CAE009-48E8-41C6-A400-FAC650C6A590}" type="slidenum">
              <a:rPr lang="sv-SE" smtClean="0"/>
              <a:t>11</a:t>
            </a:fld>
            <a:endParaRPr lang="sv-SE"/>
          </a:p>
        </p:txBody>
      </p:sp>
    </p:spTree>
    <p:extLst>
      <p:ext uri="{BB962C8B-B14F-4D97-AF65-F5344CB8AC3E}">
        <p14:creationId xmlns:p14="http://schemas.microsoft.com/office/powerpoint/2010/main" val="3145432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3268"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88574"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2019-03-07</a:t>
            </a:fld>
            <a:endParaRPr lang="sv-SE" dirty="0"/>
          </a:p>
        </p:txBody>
      </p:sp>
      <p:sp>
        <p:nvSpPr>
          <p:cNvPr id="5" name="Platshållare för sidfot 4"/>
          <p:cNvSpPr>
            <a:spLocks noGrp="1"/>
          </p:cNvSpPr>
          <p:nvPr>
            <p:ph type="ftr" sz="quarter" idx="11"/>
          </p:nvPr>
        </p:nvSpPr>
        <p:spPr/>
        <p:txBody>
          <a:bodyPr/>
          <a:lstStyle/>
          <a:p>
            <a:r>
              <a:rPr lang="sv-SE"/>
              <a:t>Samordnad utveckling för god och nära vård</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pic>
        <p:nvPicPr>
          <p:cNvPr id="9" name="Bildobjekt 8">
            <a:extLst>
              <a:ext uri="{FF2B5EF4-FFF2-40B4-BE49-F238E27FC236}">
                <a16:creationId xmlns:a16="http://schemas.microsoft.com/office/drawing/2014/main" xmlns="" id="{A23FE184-BDDD-4E6E-BE91-D3E8D2B20F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66" y="6036454"/>
            <a:ext cx="1088407" cy="586872"/>
          </a:xfrm>
          <a:prstGeom prst="rect">
            <a:avLst/>
          </a:prstGeom>
        </p:spPr>
      </p:pic>
    </p:spTree>
    <p:extLst>
      <p:ext uri="{BB962C8B-B14F-4D97-AF65-F5344CB8AC3E}">
        <p14:creationId xmlns:p14="http://schemas.microsoft.com/office/powerpoint/2010/main" val="20464373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3405601"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351843" y="1893600"/>
            <a:ext cx="3452400"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3"/>
          <p:cNvSpPr>
            <a:spLocks noGrp="1"/>
          </p:cNvSpPr>
          <p:nvPr>
            <p:ph sz="half" idx="13"/>
          </p:nvPr>
        </p:nvSpPr>
        <p:spPr>
          <a:xfrm>
            <a:off x="8127687" y="1893600"/>
            <a:ext cx="3450828"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p:cNvSpPr>
            <a:spLocks noGrp="1"/>
          </p:cNvSpPr>
          <p:nvPr>
            <p:ph type="dt" sz="half" idx="14"/>
          </p:nvPr>
        </p:nvSpPr>
        <p:spPr/>
        <p:txBody>
          <a:bodyPr/>
          <a:lstStyle/>
          <a:p>
            <a:fld id="{612F3F3F-D4CD-4C78-B476-8DD550FFE88E}" type="datetime1">
              <a:rPr lang="sv-SE" smtClean="0"/>
              <a:t>2019-03-07</a:t>
            </a:fld>
            <a:endParaRPr lang="sv-SE" dirty="0"/>
          </a:p>
        </p:txBody>
      </p:sp>
      <p:sp>
        <p:nvSpPr>
          <p:cNvPr id="10" name="Platshållare för sidfot 9"/>
          <p:cNvSpPr>
            <a:spLocks noGrp="1"/>
          </p:cNvSpPr>
          <p:nvPr>
            <p:ph type="ftr" sz="quarter" idx="15"/>
          </p:nvPr>
        </p:nvSpPr>
        <p:spPr/>
        <p:txBody>
          <a:bodyPr/>
          <a:lstStyle/>
          <a:p>
            <a:r>
              <a:rPr lang="sv-SE"/>
              <a:t>Samordnad utveckling för god och nära vård</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5096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ed två bildtext/käll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3421021"/>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8" name="Rubrik 7"/>
          <p:cNvSpPr>
            <a:spLocks noGrp="1"/>
          </p:cNvSpPr>
          <p:nvPr>
            <p:ph type="title"/>
          </p:nvPr>
        </p:nvSpPr>
        <p:spPr/>
        <p:txBody>
          <a:bodyPr/>
          <a:lstStyle/>
          <a:p>
            <a:r>
              <a:rPr lang="sv-SE"/>
              <a:t>Klicka här för att ändra mall för rubrikformat</a:t>
            </a:r>
          </a:p>
        </p:txBody>
      </p:sp>
      <p:sp>
        <p:nvSpPr>
          <p:cNvPr id="9" name="Platshållare för text 8"/>
          <p:cNvSpPr>
            <a:spLocks noGrp="1"/>
          </p:cNvSpPr>
          <p:nvPr>
            <p:ph type="body" sz="quarter" idx="13" hasCustomPrompt="1"/>
          </p:nvPr>
        </p:nvSpPr>
        <p:spPr>
          <a:xfrm>
            <a:off x="617565" y="5486400"/>
            <a:ext cx="5311635" cy="550863"/>
          </a:xfrm>
        </p:spPr>
        <p:txBody>
          <a:bodyPr anchor="b"/>
          <a:lstStyle>
            <a:lvl1pPr marL="0" indent="0" algn="r">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sv-SE" dirty="0"/>
              <a:t>Bildtext/källa</a:t>
            </a:r>
          </a:p>
        </p:txBody>
      </p:sp>
      <p:sp>
        <p:nvSpPr>
          <p:cNvPr id="2" name="Platshållare för datum 1"/>
          <p:cNvSpPr>
            <a:spLocks noGrp="1"/>
          </p:cNvSpPr>
          <p:nvPr>
            <p:ph type="dt" sz="half" idx="14"/>
          </p:nvPr>
        </p:nvSpPr>
        <p:spPr/>
        <p:txBody>
          <a:bodyPr/>
          <a:lstStyle/>
          <a:p>
            <a:fld id="{977A0106-448D-4074-8D09-F6351A6A1C03}" type="datetime1">
              <a:rPr lang="sv-SE" smtClean="0"/>
              <a:t>2019-03-07</a:t>
            </a:fld>
            <a:endParaRPr lang="sv-SE" dirty="0"/>
          </a:p>
        </p:txBody>
      </p:sp>
      <p:sp>
        <p:nvSpPr>
          <p:cNvPr id="10" name="Platshållare för sidfot 9"/>
          <p:cNvSpPr>
            <a:spLocks noGrp="1"/>
          </p:cNvSpPr>
          <p:nvPr>
            <p:ph type="ftr" sz="quarter" idx="15"/>
          </p:nvPr>
        </p:nvSpPr>
        <p:spPr/>
        <p:txBody>
          <a:bodyPr/>
          <a:lstStyle/>
          <a:p>
            <a:r>
              <a:rPr lang="sv-SE"/>
              <a:t>Samordnad utveckling för god och nära vård</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42469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4129200"/>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8" name="Rubrik 7"/>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3B4DA5FC-2B4E-4F40-B466-24D3BD765199}" type="datetime1">
              <a:rPr lang="sv-SE" smtClean="0"/>
              <a:t>2019-03-07</a:t>
            </a:fld>
            <a:endParaRPr lang="sv-SE" dirty="0"/>
          </a:p>
        </p:txBody>
      </p:sp>
      <p:sp>
        <p:nvSpPr>
          <p:cNvPr id="9" name="Platshållare för sidfot 8"/>
          <p:cNvSpPr>
            <a:spLocks noGrp="1"/>
          </p:cNvSpPr>
          <p:nvPr>
            <p:ph type="ftr" sz="quarter" idx="11"/>
          </p:nvPr>
        </p:nvSpPr>
        <p:spPr/>
        <p:txBody>
          <a:bodyPr/>
          <a:lstStyle/>
          <a:p>
            <a:r>
              <a:rPr lang="sv-SE"/>
              <a:t>Samordnad utveckling för god och nära vård</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4037744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Omslag blå">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3" name="Platshållare för datum 2"/>
          <p:cNvSpPr>
            <a:spLocks noGrp="1"/>
          </p:cNvSpPr>
          <p:nvPr>
            <p:ph type="dt" sz="half" idx="10"/>
          </p:nvPr>
        </p:nvSpPr>
        <p:spPr/>
        <p:txBody>
          <a:bodyPr/>
          <a:lstStyle/>
          <a:p>
            <a:fld id="{10E4BA93-5507-47D4-BA73-9510C4CFB7E1}" type="datetime1">
              <a:rPr lang="sv-SE" smtClean="0"/>
              <a:t>2019-03-07</a:t>
            </a:fld>
            <a:endParaRPr lang="sv-SE" dirty="0"/>
          </a:p>
        </p:txBody>
      </p:sp>
      <p:sp>
        <p:nvSpPr>
          <p:cNvPr id="4" name="Platshållare för sidfot 3"/>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pic>
        <p:nvPicPr>
          <p:cNvPr id="7" name="Bildobjekt 6">
            <a:extLst>
              <a:ext uri="{FF2B5EF4-FFF2-40B4-BE49-F238E27FC236}">
                <a16:creationId xmlns:a16="http://schemas.microsoft.com/office/drawing/2014/main" xmlns="" id="{DBFBAF1F-328F-45A6-B117-2CC65477F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75" y="6036454"/>
            <a:ext cx="1088407" cy="586872"/>
          </a:xfrm>
          <a:prstGeom prst="rect">
            <a:avLst/>
          </a:prstGeom>
        </p:spPr>
      </p:pic>
    </p:spTree>
    <p:extLst>
      <p:ext uri="{BB962C8B-B14F-4D97-AF65-F5344CB8AC3E}">
        <p14:creationId xmlns:p14="http://schemas.microsoft.com/office/powerpoint/2010/main" val="315243019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Omslag med utfallande bild">
    <p:bg>
      <p:bgPr>
        <a:solidFill>
          <a:srgbClr val="206779"/>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4" hasCustomPrompt="1"/>
          </p:nvPr>
        </p:nvSpPr>
        <p:spPr>
          <a:xfrm>
            <a:off x="1" y="0"/>
            <a:ext cx="12192000" cy="6858000"/>
          </a:xfrm>
        </p:spPr>
        <p:txBody>
          <a:bodyPr/>
          <a:lstStyle>
            <a:lvl1pPr marL="0" indent="0">
              <a:buNone/>
              <a:defRPr/>
            </a:lvl1pPr>
          </a:lstStyle>
          <a:p>
            <a:r>
              <a:rPr lang="sv-SE" dirty="0"/>
              <a:t> </a:t>
            </a:r>
          </a:p>
        </p:txBody>
      </p:sp>
      <p:sp>
        <p:nvSpPr>
          <p:cNvPr id="2" name="Rubrik 1"/>
          <p:cNvSpPr>
            <a:spLocks noGrp="1"/>
          </p:cNvSpPr>
          <p:nvPr>
            <p:ph type="ctrTitle" hasCustomPrompt="1"/>
          </p:nvPr>
        </p:nvSpPr>
        <p:spPr>
          <a:xfrm>
            <a:off x="623311" y="548807"/>
            <a:ext cx="10943791" cy="5473875"/>
          </a:xfrm>
          <a:ln w="19050">
            <a:noFill/>
          </a:ln>
        </p:spPr>
        <p:txBody>
          <a:bodyPr lIns="374400" tIns="223200" rIns="180000" anchor="t">
            <a:noAutofit/>
          </a:bodyPr>
          <a:lstStyle>
            <a:lvl1pPr algn="l">
              <a:defRPr sz="6400" baseline="0">
                <a:solidFill>
                  <a:schemeClr val="bg1"/>
                </a:solidFill>
              </a:defRPr>
            </a:lvl1pPr>
          </a:lstStyle>
          <a:p>
            <a:r>
              <a:rPr lang="sv-SE" dirty="0"/>
              <a:t>Klicka för att infoga text</a:t>
            </a:r>
          </a:p>
        </p:txBody>
      </p:sp>
      <p:sp>
        <p:nvSpPr>
          <p:cNvPr id="3" name="Platshållare för datum 2"/>
          <p:cNvSpPr>
            <a:spLocks noGrp="1"/>
          </p:cNvSpPr>
          <p:nvPr>
            <p:ph type="dt" sz="half" idx="15"/>
          </p:nvPr>
        </p:nvSpPr>
        <p:spPr/>
        <p:txBody>
          <a:bodyPr/>
          <a:lstStyle>
            <a:lvl1pPr>
              <a:defRPr>
                <a:solidFill>
                  <a:schemeClr val="bg1"/>
                </a:solidFill>
              </a:defRPr>
            </a:lvl1pPr>
          </a:lstStyle>
          <a:p>
            <a:fld id="{6C37EBDB-E3D6-441D-8D74-0BD88E948927}" type="datetime1">
              <a:rPr lang="sv-SE" smtClean="0"/>
              <a:t>2019-03-07</a:t>
            </a:fld>
            <a:endParaRPr lang="sv-SE" dirty="0"/>
          </a:p>
        </p:txBody>
      </p:sp>
      <p:sp>
        <p:nvSpPr>
          <p:cNvPr id="5" name="Platshållare för sidfot 4"/>
          <p:cNvSpPr>
            <a:spLocks noGrp="1"/>
          </p:cNvSpPr>
          <p:nvPr>
            <p:ph type="ftr" sz="quarter" idx="16"/>
          </p:nvPr>
        </p:nvSpPr>
        <p:spPr/>
        <p:txBody>
          <a:bodyPr/>
          <a:lstStyle>
            <a:lvl1pPr>
              <a:defRPr>
                <a:solidFill>
                  <a:schemeClr val="bg1"/>
                </a:solidFill>
              </a:defRPr>
            </a:lvl1pPr>
          </a:lstStyle>
          <a:p>
            <a:r>
              <a:rPr lang="sv-SE"/>
              <a:t>Samordnad utveckling för god och nära vård</a:t>
            </a:r>
            <a:endParaRPr lang="sv-SE" dirty="0"/>
          </a:p>
        </p:txBody>
      </p:sp>
      <p:sp>
        <p:nvSpPr>
          <p:cNvPr id="9" name="Platshållare för bildnummer 8"/>
          <p:cNvSpPr>
            <a:spLocks noGrp="1"/>
          </p:cNvSpPr>
          <p:nvPr>
            <p:ph type="sldNum" sz="quarter" idx="17"/>
          </p:nvPr>
        </p:nvSpPr>
        <p:spPr/>
        <p:txBody>
          <a:bodyPr/>
          <a:lstStyle>
            <a:lvl1pPr>
              <a:defRPr>
                <a:solidFill>
                  <a:schemeClr val="bg1"/>
                </a:solidFill>
              </a:defRPr>
            </a:lvl1pPr>
          </a:lstStyle>
          <a:p>
            <a:fld id="{9C3D4D15-3887-47F3-AC8F-B99C7C44B5C5}" type="slidenum">
              <a:rPr lang="sv-SE" smtClean="0"/>
              <a:pPr/>
              <a:t>‹#›</a:t>
            </a:fld>
            <a:endParaRPr lang="sv-SE" dirty="0"/>
          </a:p>
        </p:txBody>
      </p:sp>
      <p:pic>
        <p:nvPicPr>
          <p:cNvPr id="8" name="Bildobjekt 7">
            <a:extLst>
              <a:ext uri="{FF2B5EF4-FFF2-40B4-BE49-F238E27FC236}">
                <a16:creationId xmlns:a16="http://schemas.microsoft.com/office/drawing/2014/main" xmlns="" id="{6DBEF91F-8518-4DBA-8E56-9923941974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75" y="6036454"/>
            <a:ext cx="1088407" cy="586872"/>
          </a:xfrm>
          <a:prstGeom prst="rect">
            <a:avLst/>
          </a:prstGeom>
        </p:spPr>
      </p:pic>
    </p:spTree>
    <p:extLst>
      <p:ext uri="{BB962C8B-B14F-4D97-AF65-F5344CB8AC3E}">
        <p14:creationId xmlns:p14="http://schemas.microsoft.com/office/powerpoint/2010/main" val="1879834891"/>
      </p:ext>
    </p:extLst>
  </p:cSld>
  <p:clrMapOvr>
    <a:overrideClrMapping bg1="lt1" tx1="dk1" bg2="lt2" tx2="dk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2123630" y="512494"/>
            <a:ext cx="7970793" cy="1112021"/>
          </a:xfrm>
          <a:prstGeom prst="rect">
            <a:avLst/>
          </a:prstGeom>
        </p:spPr>
        <p:txBody>
          <a:bodyPr anchor="b" anchorCtr="0"/>
          <a:lstStyle>
            <a:lvl1pPr>
              <a:defRPr sz="3200" b="1" baseline="0">
                <a:solidFill>
                  <a:srgbClr val="0070C0"/>
                </a:solidFill>
              </a:defRPr>
            </a:lvl1pPr>
          </a:lstStyle>
          <a:p>
            <a:r>
              <a:rPr lang="sv-SE" smtClean="0"/>
              <a:t>Klicka här för att ändra format</a:t>
            </a:r>
            <a:endParaRPr lang="sv-SE" dirty="0"/>
          </a:p>
        </p:txBody>
      </p:sp>
      <p:sp>
        <p:nvSpPr>
          <p:cNvPr id="16" name="Platshållare för innehåll 2"/>
          <p:cNvSpPr>
            <a:spLocks noGrp="1"/>
          </p:cNvSpPr>
          <p:nvPr>
            <p:ph sz="half" idx="1"/>
          </p:nvPr>
        </p:nvSpPr>
        <p:spPr>
          <a:xfrm>
            <a:off x="2123629" y="1753272"/>
            <a:ext cx="7970795" cy="4065445"/>
          </a:xfrm>
          <a:prstGeom prst="rect">
            <a:avLst/>
          </a:prstGeom>
        </p:spPr>
        <p:txBody>
          <a:bodyPr/>
          <a:lstStyle>
            <a:lvl1pPr marL="380990" indent="-380990">
              <a:lnSpc>
                <a:spcPct val="110000"/>
              </a:lnSpc>
              <a:spcBef>
                <a:spcPts val="1067"/>
              </a:spcBef>
              <a:buFont typeface="Arial" panose="020B0604020202020204" pitchFamily="34" charset="0"/>
              <a:buChar char="•"/>
              <a:defRPr sz="2133">
                <a:latin typeface="+mn-lt"/>
              </a:defRPr>
            </a:lvl1pPr>
            <a:lvl2pPr marL="1096406" indent="-380990">
              <a:buFont typeface="Arial" panose="020B0604020202020204" pitchFamily="34" charset="0"/>
              <a:buChar char="•"/>
              <a:defRPr sz="2133"/>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smtClean="0"/>
              <a:t>Klicka här för att ändra format på bakgrundstexten</a:t>
            </a:r>
          </a:p>
        </p:txBody>
      </p:sp>
    </p:spTree>
    <p:extLst>
      <p:ext uri="{BB962C8B-B14F-4D97-AF65-F5344CB8AC3E}">
        <p14:creationId xmlns:p14="http://schemas.microsoft.com/office/powerpoint/2010/main" val="15389945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rIns="288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0772AB80-E3F7-43B6-99B8-2CCF2C5AB7C1}" type="datetime1">
              <a:rPr lang="sv-SE" smtClean="0"/>
              <a:t>2019-03-07</a:t>
            </a:fld>
            <a:endParaRPr lang="sv-SE" dirty="0"/>
          </a:p>
        </p:txBody>
      </p:sp>
      <p:sp>
        <p:nvSpPr>
          <p:cNvPr id="5" name="Platshållare för sidfot 4"/>
          <p:cNvSpPr>
            <a:spLocks noGrp="1"/>
          </p:cNvSpPr>
          <p:nvPr>
            <p:ph type="ftr" sz="quarter" idx="11"/>
          </p:nvPr>
        </p:nvSpPr>
        <p:spPr/>
        <p:txBody>
          <a:bodyPr/>
          <a:lstStyle/>
          <a:p>
            <a:r>
              <a:rPr lang="sv-SE"/>
              <a:t>Samordnad utveckling för god och nära vård</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20277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lvl1pPr marL="468000" indent="-468000">
              <a:buFont typeface="+mj-lt"/>
              <a:buAutoNum type="arabicPeriod"/>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C7AE482-D5BE-411A-B1B9-E63121B0B9A5}" type="datetime1">
              <a:rPr lang="sv-SE" smtClean="0"/>
              <a:t>2019-03-07</a:t>
            </a:fld>
            <a:endParaRPr lang="sv-SE" dirty="0"/>
          </a:p>
        </p:txBody>
      </p:sp>
      <p:sp>
        <p:nvSpPr>
          <p:cNvPr id="8" name="Platshållare för sidfot 7"/>
          <p:cNvSpPr>
            <a:spLocks noGrp="1"/>
          </p:cNvSpPr>
          <p:nvPr>
            <p:ph type="ftr" sz="quarter" idx="11"/>
          </p:nvPr>
        </p:nvSpPr>
        <p:spPr/>
        <p:txBody>
          <a:bodyPr/>
          <a:lstStyle/>
          <a:p>
            <a:r>
              <a:rPr lang="sv-SE"/>
              <a:t>Samordnad utveckling för god och nära vård</a:t>
            </a:r>
            <a:endParaRPr lang="sv-SE" dirty="0"/>
          </a:p>
        </p:txBody>
      </p:sp>
      <p:sp>
        <p:nvSpPr>
          <p:cNvPr id="9" name="Platshållare för bildnummer 8"/>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8228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Redigera format för bakgrundstext</a:t>
            </a:r>
          </a:p>
        </p:txBody>
      </p:sp>
      <p:sp>
        <p:nvSpPr>
          <p:cNvPr id="3" name="Platshållare för datum 2"/>
          <p:cNvSpPr>
            <a:spLocks noGrp="1"/>
          </p:cNvSpPr>
          <p:nvPr>
            <p:ph type="dt" sz="half" idx="14"/>
          </p:nvPr>
        </p:nvSpPr>
        <p:spPr/>
        <p:txBody>
          <a:bodyPr/>
          <a:lstStyle/>
          <a:p>
            <a:fld id="{E1235719-514E-4809-A146-B18FB1267448}" type="datetime1">
              <a:rPr lang="sv-SE" smtClean="0"/>
              <a:t>2019-03-07</a:t>
            </a:fld>
            <a:endParaRPr lang="sv-SE" dirty="0"/>
          </a:p>
        </p:txBody>
      </p:sp>
      <p:sp>
        <p:nvSpPr>
          <p:cNvPr id="7" name="Platshållare för sidfot 6"/>
          <p:cNvSpPr>
            <a:spLocks noGrp="1"/>
          </p:cNvSpPr>
          <p:nvPr>
            <p:ph type="ftr" sz="quarter" idx="15"/>
          </p:nvPr>
        </p:nvSpPr>
        <p:spPr/>
        <p:txBody>
          <a:bodyPr/>
          <a:lstStyle/>
          <a:p>
            <a:r>
              <a:rPr lang="sv-SE"/>
              <a:t>Samordnad utveckling för god och nära vård</a:t>
            </a:r>
            <a:endParaRPr lang="sv-SE" dirty="0"/>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08113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p>
            <a:fld id="{B2F5AEC9-DCD9-42C2-AC7B-9AE0978E715F}" type="datetime1">
              <a:rPr lang="sv-SE" smtClean="0"/>
              <a:t>2019-03-07</a:t>
            </a:fld>
            <a:endParaRPr lang="sv-SE" dirty="0"/>
          </a:p>
        </p:txBody>
      </p:sp>
      <p:sp>
        <p:nvSpPr>
          <p:cNvPr id="8" name="Platshållare för sidfot 7"/>
          <p:cNvSpPr>
            <a:spLocks noGrp="1"/>
          </p:cNvSpPr>
          <p:nvPr>
            <p:ph type="ftr" sz="quarter" idx="11"/>
          </p:nvPr>
        </p:nvSpPr>
        <p:spPr/>
        <p:txBody>
          <a:bodyPr/>
          <a:lstStyle/>
          <a:p>
            <a:r>
              <a:rPr lang="sv-SE"/>
              <a:t>Samordnad utveckling för god och nära vård</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pic>
        <p:nvPicPr>
          <p:cNvPr id="9" name="Bildobjekt 8">
            <a:extLst>
              <a:ext uri="{FF2B5EF4-FFF2-40B4-BE49-F238E27FC236}">
                <a16:creationId xmlns:a16="http://schemas.microsoft.com/office/drawing/2014/main" xmlns="" id="{42043E36-B495-443A-8F1D-E588C3A33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66" y="6036454"/>
            <a:ext cx="1088407" cy="586872"/>
          </a:xfrm>
          <a:prstGeom prst="rect">
            <a:avLst/>
          </a:prstGeom>
        </p:spPr>
      </p:pic>
    </p:spTree>
    <p:extLst>
      <p:ext uri="{BB962C8B-B14F-4D97-AF65-F5344CB8AC3E}">
        <p14:creationId xmlns:p14="http://schemas.microsoft.com/office/powerpoint/2010/main" val="304983939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5306401"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26887" y="1908063"/>
            <a:ext cx="5351628"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fld id="{6A0EC056-EBF6-44F4-AA05-D318978CEEB2}" type="datetime1">
              <a:rPr lang="sv-SE" smtClean="0"/>
              <a:t>2019-03-07</a:t>
            </a:fld>
            <a:endParaRPr lang="sv-SE" dirty="0"/>
          </a:p>
        </p:txBody>
      </p:sp>
      <p:sp>
        <p:nvSpPr>
          <p:cNvPr id="9" name="Platshållare för sidfot 8"/>
          <p:cNvSpPr>
            <a:spLocks noGrp="1"/>
          </p:cNvSpPr>
          <p:nvPr>
            <p:ph type="ftr" sz="quarter" idx="11"/>
          </p:nvPr>
        </p:nvSpPr>
        <p:spPr/>
        <p:txBody>
          <a:bodyPr/>
          <a:lstStyle/>
          <a:p>
            <a:r>
              <a:rPr lang="sv-SE"/>
              <a:t>Samordnad utveckling för god och nära vård</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857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2799" y="1499927"/>
            <a:ext cx="5306401"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22799" y="2426463"/>
            <a:ext cx="5306401" cy="361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226887" y="1496145"/>
            <a:ext cx="5351628"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226887" y="2426006"/>
            <a:ext cx="5351628" cy="36112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205AD6F9-8485-4043-A67C-56589D32B672}" type="datetime1">
              <a:rPr lang="sv-SE" smtClean="0"/>
              <a:t>2019-03-07</a:t>
            </a:fld>
            <a:endParaRPr lang="sv-SE" dirty="0"/>
          </a:p>
        </p:txBody>
      </p:sp>
      <p:sp>
        <p:nvSpPr>
          <p:cNvPr id="11" name="Platshållare för sidfot 10"/>
          <p:cNvSpPr>
            <a:spLocks noGrp="1"/>
          </p:cNvSpPr>
          <p:nvPr>
            <p:ph type="ftr" sz="quarter" idx="11"/>
          </p:nvPr>
        </p:nvSpPr>
        <p:spPr/>
        <p:txBody>
          <a:bodyPr/>
          <a:lstStyle/>
          <a:p>
            <a:r>
              <a:rPr lang="sv-SE"/>
              <a:t>Samordnad utveckling för god och nära vård</a:t>
            </a:r>
            <a:endParaRPr lang="sv-SE" dirty="0"/>
          </a:p>
        </p:txBody>
      </p:sp>
      <p:sp>
        <p:nvSpPr>
          <p:cNvPr id="12" name="Platshållare för bildnummer 11"/>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53390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5"/>
          <p:cNvSpPr>
            <a:spLocks noGrp="1"/>
          </p:cNvSpPr>
          <p:nvPr>
            <p:ph type="dt" sz="half" idx="10"/>
          </p:nvPr>
        </p:nvSpPr>
        <p:spPr/>
        <p:txBody>
          <a:bodyPr/>
          <a:lstStyle/>
          <a:p>
            <a:fld id="{AAE70CFB-13F3-48C0-BA62-2701E0DEAD43}" type="datetime1">
              <a:rPr lang="sv-SE" smtClean="0"/>
              <a:t>2019-03-07</a:t>
            </a:fld>
            <a:endParaRPr lang="sv-SE" dirty="0"/>
          </a:p>
        </p:txBody>
      </p:sp>
      <p:sp>
        <p:nvSpPr>
          <p:cNvPr id="7" name="Platshållare för sidfot 6"/>
          <p:cNvSpPr>
            <a:spLocks noGrp="1"/>
          </p:cNvSpPr>
          <p:nvPr>
            <p:ph type="ftr" sz="quarter" idx="11"/>
          </p:nvPr>
        </p:nvSpPr>
        <p:spPr/>
        <p:txBody>
          <a:bodyPr/>
          <a:lstStyle/>
          <a:p>
            <a:r>
              <a:rPr lang="sv-SE"/>
              <a:t>Samordnad utveckling för god och nära vård</a:t>
            </a:r>
            <a:endParaRPr lang="sv-SE" dirty="0"/>
          </a:p>
        </p:txBody>
      </p:sp>
      <p:sp>
        <p:nvSpPr>
          <p:cNvPr id="8" name="Platshållare för bildnummer 7"/>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76937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8F628A3D-0DB0-43F7-B56E-F59C207974A1}" type="datetime1">
              <a:rPr lang="sv-SE" smtClean="0"/>
              <a:t>2019-03-07</a:t>
            </a:fld>
            <a:endParaRPr lang="sv-SE" dirty="0"/>
          </a:p>
        </p:txBody>
      </p:sp>
      <p:sp>
        <p:nvSpPr>
          <p:cNvPr id="6" name="Platshållare för sidfot 5"/>
          <p:cNvSpPr>
            <a:spLocks noGrp="1"/>
          </p:cNvSpPr>
          <p:nvPr>
            <p:ph type="ftr" sz="quarter" idx="11"/>
          </p:nvPr>
        </p:nvSpPr>
        <p:spPr/>
        <p:txBody>
          <a:bodyPr/>
          <a:lstStyle/>
          <a:p>
            <a:r>
              <a:rPr lang="sv-SE"/>
              <a:t>Samordnad utveckling för god och nära vård</a:t>
            </a:r>
            <a:endParaRPr lang="sv-SE" dirty="0"/>
          </a:p>
        </p:txBody>
      </p:sp>
      <p:sp>
        <p:nvSpPr>
          <p:cNvPr id="7" name="Platshållare för bildnummer 6"/>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48193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2800" y="360000"/>
            <a:ext cx="10944804" cy="1029740"/>
          </a:xfrm>
          <a:prstGeom prst="rect">
            <a:avLst/>
          </a:prstGeom>
        </p:spPr>
        <p:txBody>
          <a:bodyPr vert="horz" lIns="0" tIns="45720" rIns="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22799" y="1890713"/>
            <a:ext cx="10955715" cy="4129082"/>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76240" y="297899"/>
            <a:ext cx="977891" cy="216000"/>
          </a:xfrm>
          <a:prstGeom prst="rect">
            <a:avLst/>
          </a:prstGeom>
        </p:spPr>
        <p:txBody>
          <a:bodyPr vert="horz" lIns="0" tIns="0" rIns="0" bIns="0" rtlCol="0" anchor="ctr"/>
          <a:lstStyle>
            <a:lvl1pPr algn="r">
              <a:defRPr sz="900" baseline="0">
                <a:solidFill>
                  <a:schemeClr val="tx1"/>
                </a:solidFill>
              </a:defRPr>
            </a:lvl1pPr>
          </a:lstStyle>
          <a:p>
            <a:fld id="{6C37EBDB-E3D6-441D-8D74-0BD88E948927}" type="datetime1">
              <a:rPr lang="sv-SE" smtClean="0"/>
              <a:t>2019-03-07</a:t>
            </a:fld>
            <a:endParaRPr lang="sv-SE" dirty="0"/>
          </a:p>
        </p:txBody>
      </p:sp>
      <p:sp>
        <p:nvSpPr>
          <p:cNvPr id="5" name="Platshållare för sidfot 4"/>
          <p:cNvSpPr>
            <a:spLocks noGrp="1"/>
          </p:cNvSpPr>
          <p:nvPr>
            <p:ph type="ftr" sz="quarter" idx="3"/>
          </p:nvPr>
        </p:nvSpPr>
        <p:spPr>
          <a:xfrm>
            <a:off x="2073600" y="6304768"/>
            <a:ext cx="9000000" cy="216000"/>
          </a:xfrm>
          <a:prstGeom prst="rect">
            <a:avLst/>
          </a:prstGeom>
        </p:spPr>
        <p:txBody>
          <a:bodyPr vert="horz" lIns="0" tIns="0" rIns="0" bIns="0" rtlCol="0" anchor="b"/>
          <a:lstStyle>
            <a:lvl1pPr algn="r">
              <a:defRPr sz="1200" b="1" baseline="0">
                <a:solidFill>
                  <a:schemeClr val="tx1"/>
                </a:solidFill>
              </a:defRPr>
            </a:lvl1pPr>
          </a:lstStyle>
          <a:p>
            <a:r>
              <a:rPr lang="sv-SE"/>
              <a:t>Samordnad utveckling för god och nära vård</a:t>
            </a:r>
            <a:endParaRPr lang="sv-SE" dirty="0"/>
          </a:p>
        </p:txBody>
      </p:sp>
      <p:sp>
        <p:nvSpPr>
          <p:cNvPr id="6" name="Platshållare för bildnummer 5"/>
          <p:cNvSpPr>
            <a:spLocks noGrp="1"/>
          </p:cNvSpPr>
          <p:nvPr>
            <p:ph type="sldNum" sz="quarter" idx="4"/>
          </p:nvPr>
        </p:nvSpPr>
        <p:spPr>
          <a:xfrm>
            <a:off x="11082155" y="6304768"/>
            <a:ext cx="482400" cy="216000"/>
          </a:xfrm>
          <a:prstGeom prst="rect">
            <a:avLst/>
          </a:prstGeom>
        </p:spPr>
        <p:txBody>
          <a:bodyPr vert="horz" lIns="0" tIns="0" rIns="0" bIns="0" rtlCol="0" anchor="b"/>
          <a:lstStyle>
            <a:lvl1pPr algn="r">
              <a:defRPr sz="900" b="0" baseline="0">
                <a:solidFill>
                  <a:schemeClr val="tx1"/>
                </a:solidFill>
              </a:defRPr>
            </a:lvl1pPr>
          </a:lstStyle>
          <a:p>
            <a:fld id="{9C3D4D15-3887-47F3-AC8F-B99C7C44B5C5}" type="slidenum">
              <a:rPr lang="sv-SE" smtClean="0"/>
              <a:pPr/>
              <a:t>‹#›</a:t>
            </a:fld>
            <a:endParaRPr lang="sv-SE" dirty="0"/>
          </a:p>
        </p:txBody>
      </p:sp>
      <p:pic>
        <p:nvPicPr>
          <p:cNvPr id="8" name="Bildobjekt 7">
            <a:extLst>
              <a:ext uri="{FF2B5EF4-FFF2-40B4-BE49-F238E27FC236}">
                <a16:creationId xmlns:a16="http://schemas.microsoft.com/office/drawing/2014/main" xmlns="" id="{D59FE325-6D28-4FA8-9124-3A6A3178A3A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3466" y="6032087"/>
            <a:ext cx="1089932" cy="605164"/>
          </a:xfrm>
          <a:prstGeom prst="rect">
            <a:avLst/>
          </a:prstGeom>
        </p:spPr>
      </p:pic>
    </p:spTree>
    <p:extLst>
      <p:ext uri="{BB962C8B-B14F-4D97-AF65-F5344CB8AC3E}">
        <p14:creationId xmlns:p14="http://schemas.microsoft.com/office/powerpoint/2010/main" val="38245185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dt="0"/>
  <p:txStyles>
    <p:titleStyle>
      <a:lvl1pPr algn="l" defTabSz="914400" rtl="0" eaLnBrk="1" latinLnBrk="0" hangingPunct="1">
        <a:lnSpc>
          <a:spcPct val="100000"/>
        </a:lnSpc>
        <a:spcBef>
          <a:spcPct val="0"/>
        </a:spcBef>
        <a:buNone/>
        <a:defRPr sz="4800" kern="1200" baseline="0">
          <a:solidFill>
            <a:srgbClr val="206779"/>
          </a:solidFill>
          <a:latin typeface="+mj-lt"/>
          <a:ea typeface="+mj-ea"/>
          <a:cs typeface="+mj-cs"/>
        </a:defRPr>
      </a:lvl1pPr>
    </p:titleStyle>
    <p:body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17">
          <p15:clr>
            <a:srgbClr val="F26B43"/>
          </p15:clr>
        </p15:guide>
        <p15:guide id="2" orient="horz" pos="2160">
          <p15:clr>
            <a:srgbClr val="F26B43"/>
          </p15:clr>
        </p15:guide>
        <p15:guide id="3" orient="horz" pos="3803">
          <p15:clr>
            <a:srgbClr val="F26B43"/>
          </p15:clr>
        </p15:guide>
        <p15:guide id="4" orient="horz" pos="1191">
          <p15:clr>
            <a:srgbClr val="F26B43"/>
          </p15:clr>
        </p15:guide>
        <p15:guide id="5" pos="330">
          <p15:clr>
            <a:srgbClr val="F26B43"/>
          </p15:clr>
        </p15:guide>
        <p15:guide id="6" pos="73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23630" y="512494"/>
            <a:ext cx="5010949" cy="1112021"/>
          </a:xfrm>
        </p:spPr>
        <p:txBody>
          <a:bodyPr/>
          <a:lstStyle/>
          <a:p>
            <a:r>
              <a:rPr lang="sv-SE" dirty="0" smtClean="0">
                <a:solidFill>
                  <a:schemeClr val="accent5"/>
                </a:solidFill>
              </a:rPr>
              <a:t>Samordnad utveckling </a:t>
            </a:r>
            <a:br>
              <a:rPr lang="sv-SE" dirty="0" smtClean="0">
                <a:solidFill>
                  <a:schemeClr val="accent5"/>
                </a:solidFill>
              </a:rPr>
            </a:br>
            <a:r>
              <a:rPr lang="sv-SE" dirty="0" smtClean="0">
                <a:solidFill>
                  <a:schemeClr val="accent5"/>
                </a:solidFill>
              </a:rPr>
              <a:t>för god och nära vård</a:t>
            </a:r>
            <a:endParaRPr lang="sv-SE" dirty="0">
              <a:solidFill>
                <a:schemeClr val="accent5"/>
              </a:solidFill>
            </a:endParaRPr>
          </a:p>
        </p:txBody>
      </p:sp>
      <p:sp>
        <p:nvSpPr>
          <p:cNvPr id="3" name="Platshållare för innehåll 2"/>
          <p:cNvSpPr>
            <a:spLocks noGrp="1"/>
          </p:cNvSpPr>
          <p:nvPr>
            <p:ph sz="half" idx="1"/>
          </p:nvPr>
        </p:nvSpPr>
        <p:spPr>
          <a:xfrm>
            <a:off x="2123629" y="2035506"/>
            <a:ext cx="7970795" cy="4065445"/>
          </a:xfrm>
        </p:spPr>
        <p:txBody>
          <a:bodyPr/>
          <a:lstStyle/>
          <a:p>
            <a:pPr marL="0" indent="0">
              <a:buNone/>
            </a:pPr>
            <a:r>
              <a:rPr lang="sv-SE" b="1" dirty="0" smtClean="0"/>
              <a:t>Särskild utredare: </a:t>
            </a:r>
            <a:r>
              <a:rPr lang="sv-SE" dirty="0" smtClean="0"/>
              <a:t>Anna </a:t>
            </a:r>
            <a:r>
              <a:rPr lang="sv-SE" dirty="0" err="1" smtClean="0"/>
              <a:t>Nergårdh</a:t>
            </a:r>
            <a:r>
              <a:rPr lang="sv-SE" dirty="0"/>
              <a:t/>
            </a:r>
            <a:br>
              <a:rPr lang="sv-SE" dirty="0"/>
            </a:br>
            <a:endParaRPr lang="sv-SE" dirty="0" smtClean="0"/>
          </a:p>
          <a:p>
            <a:pPr marL="0" indent="0">
              <a:buNone/>
            </a:pPr>
            <a:r>
              <a:rPr lang="sv-SE" b="1" dirty="0"/>
              <a:t>Kommittédirektiv</a:t>
            </a:r>
            <a:r>
              <a:rPr lang="sv-SE" dirty="0"/>
              <a:t> </a:t>
            </a:r>
            <a:r>
              <a:rPr lang="sv-SE" dirty="0" smtClean="0"/>
              <a:t>2017:24 Samordnad </a:t>
            </a:r>
            <a:r>
              <a:rPr lang="sv-SE" dirty="0"/>
              <a:t>utveckling för en modern, jämlik, tillgänglig och effektiv vård med fokus på primärvården</a:t>
            </a:r>
          </a:p>
          <a:p>
            <a:pPr marL="0" indent="0">
              <a:buNone/>
            </a:pPr>
            <a:r>
              <a:rPr lang="sv-SE" b="1" dirty="0" smtClean="0"/>
              <a:t>Uppdrag</a:t>
            </a:r>
            <a:r>
              <a:rPr lang="sv-SE" b="1" dirty="0" smtClean="0"/>
              <a:t>: </a:t>
            </a:r>
            <a:r>
              <a:rPr lang="sv-SE" dirty="0" smtClean="0"/>
              <a:t>Fördjupa analyserna från effektiv vård. </a:t>
            </a:r>
            <a:br>
              <a:rPr lang="sv-SE" dirty="0" smtClean="0"/>
            </a:br>
            <a:r>
              <a:rPr lang="sv-SE" dirty="0" smtClean="0"/>
              <a:t>Nationell plan där primärvården är utgångspunkt.</a:t>
            </a:r>
            <a:br>
              <a:rPr lang="sv-SE" dirty="0" smtClean="0"/>
            </a:br>
            <a:endParaRPr lang="sv-SE" dirty="0" smtClean="0"/>
          </a:p>
          <a:p>
            <a:pPr marL="0" indent="0">
              <a:buNone/>
            </a:pPr>
            <a:r>
              <a:rPr lang="sv-SE" b="1" dirty="0" smtClean="0"/>
              <a:t>Slutbetänkande: </a:t>
            </a:r>
            <a:r>
              <a:rPr lang="sv-SE" dirty="0" smtClean="0"/>
              <a:t>Mars 2020</a:t>
            </a:r>
            <a:endParaRPr lang="sv-SE" dirty="0"/>
          </a:p>
        </p:txBody>
      </p:sp>
      <p:pic>
        <p:nvPicPr>
          <p:cNvPr id="6" name="Picture 2" descr="\\nll.se\hemkataloger\katalog4\lisjoh01\Arkiv\My Pictures\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674" y="195765"/>
            <a:ext cx="2857500" cy="28575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74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sz="2000" dirty="0" smtClean="0"/>
              <a:t>Tydligare och mer enhetligt uppdrag för primärvården</a:t>
            </a:r>
          </a:p>
          <a:p>
            <a:r>
              <a:rPr lang="sv-SE" sz="2000" dirty="0" smtClean="0"/>
              <a:t>Tillgänglighet </a:t>
            </a:r>
            <a:r>
              <a:rPr lang="sv-SE" sz="2000" dirty="0"/>
              <a:t>till primärvården ska </a:t>
            </a:r>
            <a:r>
              <a:rPr lang="sv-SE" sz="2000" dirty="0" smtClean="0"/>
              <a:t>öka</a:t>
            </a:r>
          </a:p>
          <a:p>
            <a:r>
              <a:rPr lang="sv-SE" sz="2000" dirty="0" smtClean="0"/>
              <a:t>Patientens </a:t>
            </a:r>
            <a:r>
              <a:rPr lang="sv-SE" sz="2000" dirty="0"/>
              <a:t>möjlighet att välja en fast läkarkontakt ska </a:t>
            </a:r>
            <a:r>
              <a:rPr lang="sv-SE" sz="2000" dirty="0" smtClean="0"/>
              <a:t>förtydligas</a:t>
            </a:r>
          </a:p>
          <a:p>
            <a:r>
              <a:rPr lang="sv-SE" sz="2000" dirty="0" smtClean="0"/>
              <a:t>Staten </a:t>
            </a:r>
            <a:r>
              <a:rPr lang="sv-SE" sz="2000" dirty="0"/>
              <a:t>ska finansiera fler specialiseringstjänster (ST) inom </a:t>
            </a:r>
            <a:r>
              <a:rPr lang="sv-SE" sz="2000" dirty="0" smtClean="0"/>
              <a:t>allmänmedicin</a:t>
            </a:r>
          </a:p>
          <a:p>
            <a:r>
              <a:rPr lang="sv-SE" sz="2000" dirty="0" smtClean="0"/>
              <a:t>Nationell </a:t>
            </a:r>
            <a:r>
              <a:rPr lang="sv-SE" sz="2000" dirty="0"/>
              <a:t>databas för uppföljning av </a:t>
            </a:r>
            <a:r>
              <a:rPr lang="sv-SE" sz="2000" dirty="0" smtClean="0"/>
              <a:t>primärvårdens </a:t>
            </a:r>
            <a:r>
              <a:rPr lang="sv-SE" sz="2000" dirty="0"/>
              <a:t>ska tas fram och myndigheters krav på intyg ska ses över</a:t>
            </a:r>
          </a:p>
        </p:txBody>
      </p:sp>
      <p:sp>
        <p:nvSpPr>
          <p:cNvPr id="3" name="Rubrik 2"/>
          <p:cNvSpPr>
            <a:spLocks noGrp="1"/>
          </p:cNvSpPr>
          <p:nvPr>
            <p:ph type="title"/>
          </p:nvPr>
        </p:nvSpPr>
        <p:spPr/>
        <p:txBody>
          <a:bodyPr/>
          <a:lstStyle/>
          <a:p>
            <a:r>
              <a:rPr lang="sv-SE" sz="3200" dirty="0" smtClean="0"/>
              <a:t>Delbetänkande: God och nära vård – en primärvårdreform</a:t>
            </a:r>
            <a:endParaRPr lang="sv-SE" sz="3200" dirty="0"/>
          </a:p>
        </p:txBody>
      </p:sp>
      <p:sp>
        <p:nvSpPr>
          <p:cNvPr id="4" name="Platshållare för sidfot 3"/>
          <p:cNvSpPr>
            <a:spLocks noGrp="1"/>
          </p:cNvSpPr>
          <p:nvPr>
            <p:ph type="ftr" sz="quarter" idx="11"/>
          </p:nvPr>
        </p:nvSpPr>
        <p:spPr/>
        <p:txBody>
          <a:bodyPr/>
          <a:lstStyle/>
          <a:p>
            <a:r>
              <a:rPr lang="sv-SE" smtClean="0"/>
              <a:t>Samordnad utveckling för god och nära vård</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10</a:t>
            </a:fld>
            <a:endParaRPr lang="sv-SE" dirty="0"/>
          </a:p>
        </p:txBody>
      </p:sp>
    </p:spTree>
    <p:extLst>
      <p:ext uri="{BB962C8B-B14F-4D97-AF65-F5344CB8AC3E}">
        <p14:creationId xmlns:p14="http://schemas.microsoft.com/office/powerpoint/2010/main" val="198018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xmlns="" id="{02A513F3-6523-49C2-9D36-1D9AD771ED44}"/>
              </a:ext>
            </a:extLst>
          </p:cNvPr>
          <p:cNvSpPr>
            <a:spLocks noGrp="1"/>
          </p:cNvSpPr>
          <p:nvPr>
            <p:ph idx="1"/>
          </p:nvPr>
        </p:nvSpPr>
        <p:spPr>
          <a:xfrm>
            <a:off x="622800" y="1558204"/>
            <a:ext cx="10955715" cy="4129082"/>
          </a:xfrm>
        </p:spPr>
        <p:txBody>
          <a:bodyPr/>
          <a:lstStyle/>
          <a:p>
            <a:pPr lvl="0"/>
            <a:r>
              <a:rPr lang="sv-SE" sz="2400" dirty="0">
                <a:solidFill>
                  <a:prstClr val="black"/>
                </a:solidFill>
              </a:rPr>
              <a:t>Öppen och sluten vård – ändamålsenliga definitioner?</a:t>
            </a:r>
          </a:p>
          <a:p>
            <a:pPr lvl="0"/>
            <a:endParaRPr lang="sv-SE" sz="2400" dirty="0">
              <a:solidFill>
                <a:prstClr val="black"/>
              </a:solidFill>
            </a:endParaRPr>
          </a:p>
          <a:p>
            <a:pPr lvl="0"/>
            <a:r>
              <a:rPr lang="sv-SE" sz="2400" dirty="0">
                <a:solidFill>
                  <a:prstClr val="black"/>
                </a:solidFill>
              </a:rPr>
              <a:t>Samverkan mellan huvudmän</a:t>
            </a:r>
          </a:p>
          <a:p>
            <a:pPr lvl="0"/>
            <a:endParaRPr lang="sv-SE" sz="2400" dirty="0">
              <a:solidFill>
                <a:prstClr val="black"/>
              </a:solidFill>
            </a:endParaRPr>
          </a:p>
          <a:p>
            <a:pPr lvl="0"/>
            <a:r>
              <a:rPr lang="sv-SE" sz="2400" dirty="0">
                <a:solidFill>
                  <a:prstClr val="black"/>
                </a:solidFill>
              </a:rPr>
              <a:t>Nationella taxan</a:t>
            </a:r>
          </a:p>
          <a:p>
            <a:pPr lvl="0"/>
            <a:endParaRPr lang="sv-SE" sz="2400" dirty="0">
              <a:solidFill>
                <a:prstClr val="black"/>
              </a:solidFill>
            </a:endParaRPr>
          </a:p>
          <a:p>
            <a:pPr lvl="0"/>
            <a:r>
              <a:rPr lang="sv-SE" sz="2400" dirty="0">
                <a:solidFill>
                  <a:prstClr val="black"/>
                </a:solidFill>
              </a:rPr>
              <a:t>Specifika områden; prevention, rehab, habilitering, …</a:t>
            </a:r>
          </a:p>
          <a:p>
            <a:pPr lvl="0"/>
            <a:endParaRPr lang="sv-SE" sz="2400" dirty="0">
              <a:solidFill>
                <a:prstClr val="black"/>
              </a:solidFill>
            </a:endParaRPr>
          </a:p>
          <a:p>
            <a:pPr lvl="0"/>
            <a:r>
              <a:rPr lang="sv-SE" sz="2400" dirty="0">
                <a:solidFill>
                  <a:prstClr val="black"/>
                </a:solidFill>
              </a:rPr>
              <a:t>Mer om </a:t>
            </a:r>
            <a:r>
              <a:rPr lang="sv-SE" sz="2400" dirty="0" err="1">
                <a:solidFill>
                  <a:prstClr val="black"/>
                </a:solidFill>
              </a:rPr>
              <a:t>FoUU</a:t>
            </a:r>
            <a:r>
              <a:rPr lang="sv-SE" sz="2400" dirty="0">
                <a:solidFill>
                  <a:prstClr val="black"/>
                </a:solidFill>
              </a:rPr>
              <a:t> och innovation</a:t>
            </a:r>
          </a:p>
          <a:p>
            <a:pPr lvl="0"/>
            <a:endParaRPr lang="sv-SE" sz="2400" dirty="0">
              <a:solidFill>
                <a:prstClr val="black"/>
              </a:solidFill>
            </a:endParaRPr>
          </a:p>
          <a:p>
            <a:pPr lvl="0"/>
            <a:r>
              <a:rPr lang="sv-SE" sz="2400" dirty="0">
                <a:solidFill>
                  <a:prstClr val="black"/>
                </a:solidFill>
              </a:rPr>
              <a:t>Bemanning, kompetensförsörjning, arbetsmiljö</a:t>
            </a:r>
          </a:p>
          <a:p>
            <a:endParaRPr lang="sv-SE" dirty="0"/>
          </a:p>
        </p:txBody>
      </p:sp>
      <p:sp>
        <p:nvSpPr>
          <p:cNvPr id="3" name="Rubrik 2">
            <a:extLst>
              <a:ext uri="{FF2B5EF4-FFF2-40B4-BE49-F238E27FC236}">
                <a16:creationId xmlns:a16="http://schemas.microsoft.com/office/drawing/2014/main" xmlns="" id="{2DA9D105-9C15-4567-90DA-00DA48E9819B}"/>
              </a:ext>
            </a:extLst>
          </p:cNvPr>
          <p:cNvSpPr>
            <a:spLocks noGrp="1"/>
          </p:cNvSpPr>
          <p:nvPr>
            <p:ph type="title"/>
          </p:nvPr>
        </p:nvSpPr>
        <p:spPr/>
        <p:txBody>
          <a:bodyPr/>
          <a:lstStyle/>
          <a:p>
            <a:r>
              <a:rPr lang="sv-SE" sz="4000" dirty="0"/>
              <a:t>Exempel på innehåll i kommande betänkanden</a:t>
            </a:r>
          </a:p>
        </p:txBody>
      </p:sp>
      <p:sp>
        <p:nvSpPr>
          <p:cNvPr id="4" name="Platshållare för sidfot 3">
            <a:extLst>
              <a:ext uri="{FF2B5EF4-FFF2-40B4-BE49-F238E27FC236}">
                <a16:creationId xmlns:a16="http://schemas.microsoft.com/office/drawing/2014/main" xmlns="" id="{5C36F7B1-1E54-4BED-9430-4F67A110F577}"/>
              </a:ext>
            </a:extLst>
          </p:cNvPr>
          <p:cNvSpPr>
            <a:spLocks noGrp="1"/>
          </p:cNvSpPr>
          <p:nvPr>
            <p:ph type="ftr" sz="quarter" idx="11"/>
          </p:nvPr>
        </p:nvSpPr>
        <p:spPr>
          <a:xfrm>
            <a:off x="2073600" y="6295532"/>
            <a:ext cx="9000000" cy="216000"/>
          </a:xfrm>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xmlns="" id="{7921F00E-FB5E-493D-A2F1-064F61BDB21C}"/>
              </a:ext>
            </a:extLst>
          </p:cNvPr>
          <p:cNvSpPr>
            <a:spLocks noGrp="1"/>
          </p:cNvSpPr>
          <p:nvPr>
            <p:ph type="sldNum" sz="quarter" idx="12"/>
          </p:nvPr>
        </p:nvSpPr>
        <p:spPr/>
        <p:txBody>
          <a:bodyPr/>
          <a:lstStyle/>
          <a:p>
            <a:fld id="{9C3D4D15-3887-47F3-AC8F-B99C7C44B5C5}" type="slidenum">
              <a:rPr lang="sv-SE" smtClean="0"/>
              <a:pPr/>
              <a:t>11</a:t>
            </a:fld>
            <a:endParaRPr lang="sv-SE" dirty="0"/>
          </a:p>
        </p:txBody>
      </p:sp>
    </p:spTree>
    <p:extLst>
      <p:ext uri="{BB962C8B-B14F-4D97-AF65-F5344CB8AC3E}">
        <p14:creationId xmlns:p14="http://schemas.microsoft.com/office/powerpoint/2010/main" val="261083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xmlns="" id="{13387DF7-B604-4CA7-8E8E-D70DEB81FF44}"/>
              </a:ext>
            </a:extLst>
          </p:cNvPr>
          <p:cNvSpPr>
            <a:spLocks noGrp="1"/>
          </p:cNvSpPr>
          <p:nvPr>
            <p:ph idx="1"/>
          </p:nvPr>
        </p:nvSpPr>
        <p:spPr>
          <a:xfrm>
            <a:off x="444444" y="1484068"/>
            <a:ext cx="12258312" cy="4283761"/>
          </a:xfrm>
        </p:spPr>
        <p:txBody>
          <a:bodyPr/>
          <a:lstStyle/>
          <a:p>
            <a:pPr lvl="0">
              <a:lnSpc>
                <a:spcPct val="150000"/>
              </a:lnSpc>
            </a:pPr>
            <a:r>
              <a:rPr lang="sv-SE" sz="2400" dirty="0">
                <a:solidFill>
                  <a:prstClr val="black"/>
                </a:solidFill>
              </a:rPr>
              <a:t>Goda resultat gällande medicinsk kvalitet</a:t>
            </a:r>
          </a:p>
          <a:p>
            <a:pPr lvl="0">
              <a:lnSpc>
                <a:spcPct val="150000"/>
              </a:lnSpc>
            </a:pPr>
            <a:r>
              <a:rPr lang="sv-SE" sz="2400" dirty="0">
                <a:solidFill>
                  <a:prstClr val="black"/>
                </a:solidFill>
              </a:rPr>
              <a:t>Sämre gällande kontinuitet, tillgänglighet, delaktighet</a:t>
            </a:r>
          </a:p>
          <a:p>
            <a:pPr lvl="0">
              <a:lnSpc>
                <a:spcPct val="150000"/>
              </a:lnSpc>
            </a:pPr>
            <a:r>
              <a:rPr lang="sv-SE" sz="2400" dirty="0">
                <a:solidFill>
                  <a:prstClr val="black"/>
                </a:solidFill>
              </a:rPr>
              <a:t>Möta demografisk utveckling samt förväntningar och behov idag</a:t>
            </a:r>
          </a:p>
          <a:p>
            <a:pPr lvl="0">
              <a:lnSpc>
                <a:spcPct val="150000"/>
              </a:lnSpc>
            </a:pPr>
            <a:r>
              <a:rPr lang="sv-SE" sz="2400" dirty="0">
                <a:solidFill>
                  <a:prstClr val="black"/>
                </a:solidFill>
              </a:rPr>
              <a:t>Bibehålla och öka kvaliteten</a:t>
            </a:r>
          </a:p>
          <a:p>
            <a:pPr lvl="0">
              <a:lnSpc>
                <a:spcPct val="150000"/>
              </a:lnSpc>
            </a:pPr>
            <a:r>
              <a:rPr lang="sv-SE" sz="2400" dirty="0">
                <a:solidFill>
                  <a:prstClr val="black"/>
                </a:solidFill>
              </a:rPr>
              <a:t>Kontroll på vårdens kostnader</a:t>
            </a:r>
          </a:p>
          <a:p>
            <a:pPr lvl="0">
              <a:lnSpc>
                <a:spcPct val="150000"/>
              </a:lnSpc>
            </a:pPr>
            <a:r>
              <a:rPr lang="sv-SE" sz="2400" dirty="0">
                <a:solidFill>
                  <a:prstClr val="black"/>
                </a:solidFill>
              </a:rPr>
              <a:t>Svensk sjukvård historiskt fokuserad på akutsjukhus</a:t>
            </a:r>
          </a:p>
          <a:p>
            <a:pPr lvl="0">
              <a:lnSpc>
                <a:spcPct val="150000"/>
              </a:lnSpc>
            </a:pPr>
            <a:r>
              <a:rPr lang="sv-SE" sz="2400" dirty="0">
                <a:solidFill>
                  <a:prstClr val="black"/>
                </a:solidFill>
              </a:rPr>
              <a:t>En stärkt primärvård bidrar till en jämlik hälsa</a:t>
            </a:r>
          </a:p>
          <a:p>
            <a:endParaRPr lang="sv-SE" dirty="0"/>
          </a:p>
        </p:txBody>
      </p:sp>
      <p:sp>
        <p:nvSpPr>
          <p:cNvPr id="3" name="Rubrik 2">
            <a:extLst>
              <a:ext uri="{FF2B5EF4-FFF2-40B4-BE49-F238E27FC236}">
                <a16:creationId xmlns:a16="http://schemas.microsoft.com/office/drawing/2014/main" xmlns="" id="{4B4AE497-1907-4DB6-B4D5-AF1184F61591}"/>
              </a:ext>
            </a:extLst>
          </p:cNvPr>
          <p:cNvSpPr>
            <a:spLocks noGrp="1"/>
          </p:cNvSpPr>
          <p:nvPr>
            <p:ph type="title"/>
          </p:nvPr>
        </p:nvSpPr>
        <p:spPr/>
        <p:txBody>
          <a:bodyPr/>
          <a:lstStyle/>
          <a:p>
            <a:r>
              <a:rPr lang="sv-SE" sz="4000" dirty="0"/>
              <a:t>Bakgrund – behov av förändring</a:t>
            </a:r>
            <a:br>
              <a:rPr lang="sv-SE" sz="4000" dirty="0"/>
            </a:br>
            <a:r>
              <a:rPr lang="sv-SE" sz="4000" dirty="0"/>
              <a:t/>
            </a:r>
            <a:br>
              <a:rPr lang="sv-SE" sz="4000" dirty="0"/>
            </a:br>
            <a:endParaRPr lang="sv-SE" sz="4000" dirty="0"/>
          </a:p>
        </p:txBody>
      </p:sp>
      <p:sp>
        <p:nvSpPr>
          <p:cNvPr id="4" name="Platshållare för sidfot 3">
            <a:extLst>
              <a:ext uri="{FF2B5EF4-FFF2-40B4-BE49-F238E27FC236}">
                <a16:creationId xmlns:a16="http://schemas.microsoft.com/office/drawing/2014/main" xmlns="" id="{F27613C1-5A2A-4F1F-9179-0B118F8F96F8}"/>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xmlns="" id="{0951ACC2-A720-4B28-8622-90DC2A73138E}"/>
              </a:ext>
            </a:extLst>
          </p:cNvPr>
          <p:cNvSpPr>
            <a:spLocks noGrp="1"/>
          </p:cNvSpPr>
          <p:nvPr>
            <p:ph type="sldNum" sz="quarter" idx="12"/>
          </p:nvPr>
        </p:nvSpPr>
        <p:spPr/>
        <p:txBody>
          <a:bodyPr/>
          <a:lstStyle/>
          <a:p>
            <a:fld id="{9C3D4D15-3887-47F3-AC8F-B99C7C44B5C5}" type="slidenum">
              <a:rPr lang="sv-SE" smtClean="0"/>
              <a:pPr/>
              <a:t>2</a:t>
            </a:fld>
            <a:endParaRPr lang="sv-SE" dirty="0"/>
          </a:p>
        </p:txBody>
      </p:sp>
    </p:spTree>
    <p:extLst>
      <p:ext uri="{BB962C8B-B14F-4D97-AF65-F5344CB8AC3E}">
        <p14:creationId xmlns:p14="http://schemas.microsoft.com/office/powerpoint/2010/main" val="412179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xmlns="" id="{39ADAEDB-D2D8-4E7D-9F15-AFFEC7518BC3}"/>
              </a:ext>
            </a:extLst>
          </p:cNvPr>
          <p:cNvSpPr>
            <a:spLocks noGrp="1"/>
          </p:cNvSpPr>
          <p:nvPr>
            <p:ph idx="1"/>
          </p:nvPr>
        </p:nvSpPr>
        <p:spPr>
          <a:xfrm>
            <a:off x="715617" y="1281394"/>
            <a:ext cx="11476383" cy="4691269"/>
          </a:xfrm>
        </p:spPr>
        <p:txBody>
          <a:bodyPr rIns="0"/>
          <a:lstStyle/>
          <a:p>
            <a:pPr marL="0" lvl="0" indent="0">
              <a:buNone/>
            </a:pPr>
            <a:r>
              <a:rPr lang="sv-SE" sz="2000" dirty="0">
                <a:solidFill>
                  <a:prstClr val="black"/>
                </a:solidFill>
              </a:rPr>
              <a:t>En särskild utredare ska utifrån förslagen i betänkandet Effektiv vård stödja landstingen, berörda myndigheter och organisationer i arbetet med att samordnat utveckla en modern, jämlik, tillgänglig och effektiv hälso- och sjukvård med fokus på primärvården.</a:t>
            </a:r>
          </a:p>
          <a:p>
            <a:pPr marL="0" lvl="0" indent="0">
              <a:buNone/>
            </a:pPr>
            <a:endParaRPr lang="sv-SE" sz="1800" dirty="0">
              <a:solidFill>
                <a:prstClr val="black"/>
              </a:solidFill>
            </a:endParaRPr>
          </a:p>
          <a:p>
            <a:pPr marL="0" lvl="0" indent="0">
              <a:buNone/>
            </a:pPr>
            <a:r>
              <a:rPr lang="sv-SE" sz="2000" dirty="0">
                <a:solidFill>
                  <a:prstClr val="black"/>
                </a:solidFill>
              </a:rPr>
              <a:t>Utredaren ska bl. a.</a:t>
            </a:r>
          </a:p>
          <a:p>
            <a:pPr lvl="0"/>
            <a:endParaRPr lang="sv-SE" sz="2000" dirty="0">
              <a:solidFill>
                <a:prstClr val="black"/>
              </a:solidFill>
            </a:endParaRPr>
          </a:p>
          <a:p>
            <a:pPr lvl="0"/>
            <a:r>
              <a:rPr lang="sv-SE" sz="2000" b="1" dirty="0">
                <a:solidFill>
                  <a:prstClr val="black"/>
                </a:solidFill>
              </a:rPr>
              <a:t>fördjupa analyserna </a:t>
            </a:r>
            <a:r>
              <a:rPr lang="sv-SE" sz="2000" dirty="0">
                <a:solidFill>
                  <a:prstClr val="black"/>
                </a:solidFill>
              </a:rPr>
              <a:t>av förslag i betänkandet Effektiv vård</a:t>
            </a:r>
          </a:p>
          <a:p>
            <a:pPr lvl="0"/>
            <a:endParaRPr lang="sv-SE" sz="2000" dirty="0">
              <a:solidFill>
                <a:prstClr val="black"/>
              </a:solidFill>
            </a:endParaRPr>
          </a:p>
          <a:p>
            <a:pPr lvl="0"/>
            <a:r>
              <a:rPr lang="sv-SE" sz="2000" dirty="0">
                <a:solidFill>
                  <a:prstClr val="black"/>
                </a:solidFill>
              </a:rPr>
              <a:t>redovisa förslagens </a:t>
            </a:r>
            <a:r>
              <a:rPr lang="sv-SE" sz="2000" b="1" dirty="0">
                <a:solidFill>
                  <a:prstClr val="black"/>
                </a:solidFill>
              </a:rPr>
              <a:t>konsekvenser</a:t>
            </a:r>
            <a:r>
              <a:rPr lang="sv-SE" sz="2000" dirty="0">
                <a:solidFill>
                  <a:prstClr val="black"/>
                </a:solidFill>
              </a:rPr>
              <a:t> samt</a:t>
            </a:r>
          </a:p>
          <a:p>
            <a:pPr lvl="0"/>
            <a:endParaRPr lang="sv-SE" sz="2000" dirty="0">
              <a:solidFill>
                <a:prstClr val="black"/>
              </a:solidFill>
            </a:endParaRPr>
          </a:p>
          <a:p>
            <a:pPr lvl="0"/>
            <a:r>
              <a:rPr lang="sv-SE" sz="2000" dirty="0">
                <a:solidFill>
                  <a:prstClr val="black"/>
                </a:solidFill>
              </a:rPr>
              <a:t>i dialog med företrädare för samtliga landsting, myndigheter och andra berörda aktörer utarbeta en </a:t>
            </a:r>
            <a:r>
              <a:rPr lang="sv-SE" sz="2000" b="1" dirty="0">
                <a:solidFill>
                  <a:prstClr val="black"/>
                </a:solidFill>
              </a:rPr>
              <a:t>nationell plan där primärvården </a:t>
            </a:r>
            <a:r>
              <a:rPr lang="sv-SE" sz="2000" dirty="0">
                <a:solidFill>
                  <a:prstClr val="black"/>
                </a:solidFill>
              </a:rPr>
              <a:t>är utgångspunkten för en ökad närhet till patienten. Utredaren ska i planen redovisa vad som krävs för en nationellt samordnad förändring, vilka utmaningar som finns samt redovisa en med berörda aktörer förankrad tidsplan för det fortsatta förändringsarbetet.</a:t>
            </a:r>
          </a:p>
          <a:p>
            <a:endParaRPr lang="sv-SE" dirty="0"/>
          </a:p>
        </p:txBody>
      </p:sp>
      <p:sp>
        <p:nvSpPr>
          <p:cNvPr id="3" name="Rubrik 2">
            <a:extLst>
              <a:ext uri="{FF2B5EF4-FFF2-40B4-BE49-F238E27FC236}">
                <a16:creationId xmlns:a16="http://schemas.microsoft.com/office/drawing/2014/main" xmlns="" id="{D0C69092-875D-4BAB-BDE5-AA2BB9F92055}"/>
              </a:ext>
            </a:extLst>
          </p:cNvPr>
          <p:cNvSpPr>
            <a:spLocks noGrp="1"/>
          </p:cNvSpPr>
          <p:nvPr>
            <p:ph type="title"/>
          </p:nvPr>
        </p:nvSpPr>
        <p:spPr/>
        <p:txBody>
          <a:bodyPr/>
          <a:lstStyle/>
          <a:p>
            <a:r>
              <a:rPr lang="sv-SE" sz="4000" dirty="0"/>
              <a:t>Uppdrag – samordnad omstrukturering (1)</a:t>
            </a:r>
          </a:p>
        </p:txBody>
      </p:sp>
      <p:sp>
        <p:nvSpPr>
          <p:cNvPr id="4" name="Platshållare för sidfot 3">
            <a:extLst>
              <a:ext uri="{FF2B5EF4-FFF2-40B4-BE49-F238E27FC236}">
                <a16:creationId xmlns:a16="http://schemas.microsoft.com/office/drawing/2014/main" xmlns="" id="{BA9B65BC-5B31-4A56-BE6A-79E3FCAC5F8F}"/>
              </a:ext>
            </a:extLst>
          </p:cNvPr>
          <p:cNvSpPr>
            <a:spLocks noGrp="1"/>
          </p:cNvSpPr>
          <p:nvPr>
            <p:ph type="ftr" sz="quarter" idx="11"/>
          </p:nvPr>
        </p:nvSpPr>
        <p:spPr/>
        <p:txBody>
          <a:bodyPr/>
          <a:lstStyle/>
          <a:p>
            <a:r>
              <a:rPr lang="sv-SE" dirty="0"/>
              <a:t>Samordnad utveckling för god och nära vård</a:t>
            </a:r>
          </a:p>
        </p:txBody>
      </p:sp>
      <p:sp>
        <p:nvSpPr>
          <p:cNvPr id="5" name="Platshållare för bildnummer 4">
            <a:extLst>
              <a:ext uri="{FF2B5EF4-FFF2-40B4-BE49-F238E27FC236}">
                <a16:creationId xmlns:a16="http://schemas.microsoft.com/office/drawing/2014/main" xmlns="" id="{2A9E4B68-5027-418F-8C05-7C02C39D8226}"/>
              </a:ext>
            </a:extLst>
          </p:cNvPr>
          <p:cNvSpPr>
            <a:spLocks noGrp="1"/>
          </p:cNvSpPr>
          <p:nvPr>
            <p:ph type="sldNum" sz="quarter" idx="12"/>
          </p:nvPr>
        </p:nvSpPr>
        <p:spPr/>
        <p:txBody>
          <a:bodyPr/>
          <a:lstStyle/>
          <a:p>
            <a:fld id="{9C3D4D15-3887-47F3-AC8F-B99C7C44B5C5}" type="slidenum">
              <a:rPr lang="sv-SE" smtClean="0"/>
              <a:pPr/>
              <a:t>3</a:t>
            </a:fld>
            <a:endParaRPr lang="sv-SE" dirty="0"/>
          </a:p>
        </p:txBody>
      </p:sp>
    </p:spTree>
    <p:extLst>
      <p:ext uri="{BB962C8B-B14F-4D97-AF65-F5344CB8AC3E}">
        <p14:creationId xmlns:p14="http://schemas.microsoft.com/office/powerpoint/2010/main" val="88820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xmlns="" id="{C5F6A3BE-A07D-4018-AF8B-795D850BA60C}"/>
              </a:ext>
            </a:extLst>
          </p:cNvPr>
          <p:cNvSpPr>
            <a:spLocks noGrp="1"/>
          </p:cNvSpPr>
          <p:nvPr>
            <p:ph idx="1"/>
          </p:nvPr>
        </p:nvSpPr>
        <p:spPr>
          <a:xfrm>
            <a:off x="622800" y="1389740"/>
            <a:ext cx="10955714" cy="4630055"/>
          </a:xfrm>
        </p:spPr>
        <p:txBody>
          <a:bodyPr rIns="0"/>
          <a:lstStyle/>
          <a:p>
            <a:pPr marL="0" lvl="0" indent="0">
              <a:buNone/>
            </a:pPr>
            <a:r>
              <a:rPr lang="sv-SE" sz="2000" dirty="0">
                <a:solidFill>
                  <a:prstClr val="black"/>
                </a:solidFill>
              </a:rPr>
              <a:t>Tilläggsdirektiv den 21 september 2017</a:t>
            </a:r>
          </a:p>
          <a:p>
            <a:pPr lvl="0"/>
            <a:endParaRPr lang="sv-SE" sz="2000" dirty="0">
              <a:solidFill>
                <a:prstClr val="black"/>
              </a:solidFill>
            </a:endParaRPr>
          </a:p>
          <a:p>
            <a:pPr marL="0" lvl="0" indent="0">
              <a:buNone/>
            </a:pPr>
            <a:r>
              <a:rPr lang="sv-SE" sz="2000" dirty="0">
                <a:solidFill>
                  <a:prstClr val="black"/>
                </a:solidFill>
              </a:rPr>
              <a:t>Utredaren ska utöver vad som framgår av redan beslutade kommittédirektiv, </a:t>
            </a:r>
          </a:p>
          <a:p>
            <a:pPr marL="0" lvl="0" indent="0">
              <a:buNone/>
            </a:pPr>
            <a:endParaRPr lang="sv-SE" sz="2000" dirty="0">
              <a:solidFill>
                <a:prstClr val="black"/>
              </a:solidFill>
            </a:endParaRPr>
          </a:p>
          <a:p>
            <a:pPr marL="0" lvl="0" indent="0">
              <a:buNone/>
            </a:pPr>
            <a:r>
              <a:rPr lang="sv-SE" sz="2000" dirty="0">
                <a:solidFill>
                  <a:prstClr val="black"/>
                </a:solidFill>
              </a:rPr>
              <a:t>− analysera ändamålsenligheten med uppdelningen i </a:t>
            </a:r>
            <a:r>
              <a:rPr lang="sv-SE" sz="2000" b="1" dirty="0">
                <a:solidFill>
                  <a:prstClr val="black"/>
                </a:solidFill>
              </a:rPr>
              <a:t>öppen vård och sluten vård </a:t>
            </a:r>
            <a:r>
              <a:rPr lang="sv-SE" sz="2000" dirty="0">
                <a:solidFill>
                  <a:prstClr val="black"/>
                </a:solidFill>
              </a:rPr>
              <a:t>i relation till utredningens övriga förslag samt redogöra för vilka konsekvenser en förändring respektive borttagning av dessa begrepp skulle kunna få, och </a:t>
            </a:r>
          </a:p>
          <a:p>
            <a:pPr marL="0" lvl="0" indent="0">
              <a:buNone/>
            </a:pPr>
            <a:endParaRPr lang="sv-SE" sz="2000" dirty="0">
              <a:solidFill>
                <a:prstClr val="black"/>
              </a:solidFill>
            </a:endParaRPr>
          </a:p>
          <a:p>
            <a:pPr marL="0" lvl="0" indent="0">
              <a:buNone/>
            </a:pPr>
            <a:r>
              <a:rPr lang="sv-SE" sz="2000" dirty="0">
                <a:solidFill>
                  <a:prstClr val="black"/>
                </a:solidFill>
              </a:rPr>
              <a:t>− utreda och lämna förslag på hur </a:t>
            </a:r>
            <a:r>
              <a:rPr lang="sv-SE" sz="2000" b="1" dirty="0">
                <a:solidFill>
                  <a:prstClr val="black"/>
                </a:solidFill>
              </a:rPr>
              <a:t>samverkan</a:t>
            </a:r>
            <a:r>
              <a:rPr lang="sv-SE" sz="2000" dirty="0">
                <a:solidFill>
                  <a:prstClr val="black"/>
                </a:solidFill>
              </a:rPr>
              <a:t> mellan primärvården och den kommunala hälso- och sjukvården och omsorgen kan underlättas och hur gränssnittet mellan dessa verksamheter bör se ut</a:t>
            </a:r>
          </a:p>
          <a:p>
            <a:endParaRPr lang="sv-SE" dirty="0"/>
          </a:p>
        </p:txBody>
      </p:sp>
      <p:sp>
        <p:nvSpPr>
          <p:cNvPr id="3" name="Rubrik 2">
            <a:extLst>
              <a:ext uri="{FF2B5EF4-FFF2-40B4-BE49-F238E27FC236}">
                <a16:creationId xmlns:a16="http://schemas.microsoft.com/office/drawing/2014/main" xmlns="" id="{3A13C09E-B03F-4A13-A868-5B0CB743D60E}"/>
              </a:ext>
            </a:extLst>
          </p:cNvPr>
          <p:cNvSpPr>
            <a:spLocks noGrp="1"/>
          </p:cNvSpPr>
          <p:nvPr>
            <p:ph type="title"/>
          </p:nvPr>
        </p:nvSpPr>
        <p:spPr/>
        <p:txBody>
          <a:bodyPr/>
          <a:lstStyle/>
          <a:p>
            <a:r>
              <a:rPr lang="sv-SE" sz="4000" dirty="0"/>
              <a:t>Uppdrag – samordnad omstrukturering (2)</a:t>
            </a:r>
          </a:p>
        </p:txBody>
      </p:sp>
      <p:sp>
        <p:nvSpPr>
          <p:cNvPr id="4" name="Platshållare för sidfot 3">
            <a:extLst>
              <a:ext uri="{FF2B5EF4-FFF2-40B4-BE49-F238E27FC236}">
                <a16:creationId xmlns:a16="http://schemas.microsoft.com/office/drawing/2014/main" xmlns="" id="{33F1E77C-022A-4768-834D-4E65303C7BA8}"/>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xmlns="" id="{B7C6ECD0-715E-4845-B10C-E95DBC05D5C1}"/>
              </a:ext>
            </a:extLst>
          </p:cNvPr>
          <p:cNvSpPr>
            <a:spLocks noGrp="1"/>
          </p:cNvSpPr>
          <p:nvPr>
            <p:ph type="sldNum" sz="quarter" idx="12"/>
          </p:nvPr>
        </p:nvSpPr>
        <p:spPr/>
        <p:txBody>
          <a:bodyPr/>
          <a:lstStyle/>
          <a:p>
            <a:fld id="{9C3D4D15-3887-47F3-AC8F-B99C7C44B5C5}" type="slidenum">
              <a:rPr lang="sv-SE" smtClean="0"/>
              <a:pPr/>
              <a:t>4</a:t>
            </a:fld>
            <a:endParaRPr lang="sv-SE" dirty="0"/>
          </a:p>
        </p:txBody>
      </p:sp>
    </p:spTree>
    <p:extLst>
      <p:ext uri="{BB962C8B-B14F-4D97-AF65-F5344CB8AC3E}">
        <p14:creationId xmlns:p14="http://schemas.microsoft.com/office/powerpoint/2010/main" val="366343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xmlns="" id="{BC939310-6B95-4C39-9CE2-B4299E9B731D}"/>
              </a:ext>
            </a:extLst>
          </p:cNvPr>
          <p:cNvSpPr>
            <a:spLocks noGrp="1"/>
          </p:cNvSpPr>
          <p:nvPr>
            <p:ph idx="1"/>
          </p:nvPr>
        </p:nvSpPr>
        <p:spPr>
          <a:xfrm>
            <a:off x="622800" y="1389740"/>
            <a:ext cx="12153003" cy="4151238"/>
          </a:xfrm>
        </p:spPr>
        <p:txBody>
          <a:bodyPr rIns="1080000"/>
          <a:lstStyle/>
          <a:p>
            <a:pPr marL="0" lvl="0" indent="0">
              <a:buNone/>
            </a:pPr>
            <a:r>
              <a:rPr lang="sv-SE" sz="2000" dirty="0">
                <a:solidFill>
                  <a:prstClr val="black"/>
                </a:solidFill>
              </a:rPr>
              <a:t>Tilläggsdirektiv den 23 augusti 2018</a:t>
            </a:r>
          </a:p>
          <a:p>
            <a:pPr lvl="0"/>
            <a:endParaRPr lang="sv-SE" sz="2000" dirty="0">
              <a:solidFill>
                <a:prstClr val="black"/>
              </a:solidFill>
            </a:endParaRPr>
          </a:p>
          <a:p>
            <a:pPr marL="0" lvl="0" indent="0">
              <a:buNone/>
            </a:pPr>
            <a:r>
              <a:rPr lang="sv-SE" sz="2000" dirty="0">
                <a:solidFill>
                  <a:prstClr val="black"/>
                </a:solidFill>
              </a:rPr>
              <a:t>Utredaren ska utöver vad som framgår av redan beslutade kommittédirektiv, </a:t>
            </a:r>
          </a:p>
          <a:p>
            <a:pPr marL="0" lvl="0" indent="0">
              <a:buNone/>
            </a:pPr>
            <a:endParaRPr lang="sv-SE" sz="2000" dirty="0">
              <a:solidFill>
                <a:prstClr val="black"/>
              </a:solidFill>
            </a:endParaRPr>
          </a:p>
          <a:p>
            <a:pPr marL="0" lvl="0" indent="0">
              <a:buNone/>
            </a:pPr>
            <a:r>
              <a:rPr lang="sv-SE" sz="1600" dirty="0">
                <a:solidFill>
                  <a:prstClr val="black"/>
                </a:solidFill>
              </a:rPr>
              <a:t>-undersöka hur förutsättningarna för att </a:t>
            </a:r>
            <a:r>
              <a:rPr lang="sv-SE" sz="1600" b="1" dirty="0">
                <a:solidFill>
                  <a:prstClr val="black"/>
                </a:solidFill>
              </a:rPr>
              <a:t>samordna vårdinsatser </a:t>
            </a:r>
            <a:r>
              <a:rPr lang="sv-SE" sz="1600" dirty="0">
                <a:solidFill>
                  <a:prstClr val="black"/>
                </a:solidFill>
              </a:rPr>
              <a:t>för patienter och brukare i alla åldrar med omfattande och komplexa vårdbehov kan förbättras</a:t>
            </a:r>
          </a:p>
          <a:p>
            <a:pPr marL="0" lvl="0" indent="0">
              <a:buNone/>
            </a:pPr>
            <a:endParaRPr lang="sv-SE" sz="1600" dirty="0">
              <a:solidFill>
                <a:prstClr val="black"/>
              </a:solidFill>
            </a:endParaRPr>
          </a:p>
          <a:p>
            <a:pPr marL="0" lvl="0" indent="0">
              <a:buNone/>
            </a:pPr>
            <a:r>
              <a:rPr lang="sv-SE" sz="1600" dirty="0">
                <a:solidFill>
                  <a:prstClr val="black"/>
                </a:solidFill>
              </a:rPr>
              <a:t>-se över befintlig </a:t>
            </a:r>
            <a:r>
              <a:rPr lang="sv-SE" sz="1600" b="1" dirty="0">
                <a:solidFill>
                  <a:prstClr val="black"/>
                </a:solidFill>
              </a:rPr>
              <a:t>lagstiftning</a:t>
            </a:r>
            <a:r>
              <a:rPr lang="sv-SE" sz="1600" dirty="0">
                <a:solidFill>
                  <a:prstClr val="black"/>
                </a:solidFill>
              </a:rPr>
              <a:t> när det gäller krav på vårdplaner och överväga en författningsreglering som ställer krav på </a:t>
            </a:r>
            <a:r>
              <a:rPr lang="sv-SE" sz="1600" b="1" dirty="0">
                <a:solidFill>
                  <a:prstClr val="black"/>
                </a:solidFill>
              </a:rPr>
              <a:t>patientkontakt</a:t>
            </a:r>
            <a:r>
              <a:rPr lang="sv-SE" sz="1600" dirty="0">
                <a:solidFill>
                  <a:prstClr val="black"/>
                </a:solidFill>
              </a:rPr>
              <a:t> i form av en övergripande vårdplan för patientens samtliga vårdinsatser oavsett aktör eller huvudman</a:t>
            </a:r>
          </a:p>
          <a:p>
            <a:pPr marL="0" lvl="0" indent="0">
              <a:buNone/>
            </a:pPr>
            <a:endParaRPr lang="sv-SE" sz="1600" dirty="0">
              <a:solidFill>
                <a:prstClr val="black"/>
              </a:solidFill>
            </a:endParaRPr>
          </a:p>
          <a:p>
            <a:pPr marL="0" lvl="0" indent="0">
              <a:buNone/>
            </a:pPr>
            <a:r>
              <a:rPr lang="sv-SE" sz="1600" dirty="0">
                <a:solidFill>
                  <a:prstClr val="black"/>
                </a:solidFill>
              </a:rPr>
              <a:t>-klargöra hur </a:t>
            </a:r>
            <a:r>
              <a:rPr lang="sv-SE" sz="1600" b="1" dirty="0" err="1">
                <a:solidFill>
                  <a:prstClr val="black"/>
                </a:solidFill>
              </a:rPr>
              <a:t>patientkontraktet</a:t>
            </a:r>
            <a:r>
              <a:rPr lang="sv-SE" sz="1600" dirty="0">
                <a:solidFill>
                  <a:prstClr val="black"/>
                </a:solidFill>
              </a:rPr>
              <a:t> bör förhålla sig till samordnad individuell plan, så kallad </a:t>
            </a:r>
            <a:r>
              <a:rPr lang="sv-SE" sz="1600" b="1" dirty="0">
                <a:solidFill>
                  <a:prstClr val="black"/>
                </a:solidFill>
              </a:rPr>
              <a:t>SIP</a:t>
            </a:r>
          </a:p>
          <a:p>
            <a:pPr marL="0" lvl="0" indent="0">
              <a:buNone/>
            </a:pPr>
            <a:endParaRPr lang="sv-SE" sz="1600" dirty="0">
              <a:solidFill>
                <a:prstClr val="black"/>
              </a:solidFill>
            </a:endParaRPr>
          </a:p>
          <a:p>
            <a:pPr marL="0" lvl="0" indent="0">
              <a:buNone/>
            </a:pPr>
            <a:r>
              <a:rPr lang="sv-SE" sz="1600" dirty="0">
                <a:solidFill>
                  <a:prstClr val="black"/>
                </a:solidFill>
              </a:rPr>
              <a:t>-utreda och förslå hur </a:t>
            </a:r>
            <a:r>
              <a:rPr lang="sv-SE" sz="1600" b="1" dirty="0">
                <a:solidFill>
                  <a:prstClr val="black"/>
                </a:solidFill>
              </a:rPr>
              <a:t>läkare och fysioterapeuter </a:t>
            </a:r>
            <a:r>
              <a:rPr lang="sv-SE" sz="1600" dirty="0">
                <a:solidFill>
                  <a:prstClr val="black"/>
                </a:solidFill>
              </a:rPr>
              <a:t>som får ersättning enligt lagen om läkarvårdsersättning </a:t>
            </a:r>
            <a:r>
              <a:rPr lang="sv-SE" sz="1600" dirty="0" err="1">
                <a:solidFill>
                  <a:prstClr val="black"/>
                </a:solidFill>
              </a:rPr>
              <a:t>resp</a:t>
            </a:r>
            <a:r>
              <a:rPr lang="sv-SE" sz="1600" dirty="0">
                <a:solidFill>
                  <a:prstClr val="black"/>
                </a:solidFill>
              </a:rPr>
              <a:t> lagen om ersättning för fysioterapi, ska kunna integreras i den ordinarie primärvården och dess vårdvalssystem samt i övrig öppenvård, i samklang med de övriga förändringar som sker inom hälso- och sjukvården</a:t>
            </a:r>
          </a:p>
          <a:p>
            <a:pPr marL="0" lvl="0" indent="0">
              <a:buNone/>
            </a:pPr>
            <a:endParaRPr lang="sv-SE" sz="1600" dirty="0">
              <a:solidFill>
                <a:prstClr val="black"/>
              </a:solidFill>
            </a:endParaRPr>
          </a:p>
          <a:p>
            <a:pPr marL="0" lvl="0" indent="0">
              <a:buNone/>
            </a:pPr>
            <a:r>
              <a:rPr lang="sv-SE" sz="1600" dirty="0">
                <a:solidFill>
                  <a:prstClr val="black"/>
                </a:solidFill>
              </a:rPr>
              <a:t>-lämna nödvändiga författningsförslag </a:t>
            </a:r>
          </a:p>
          <a:p>
            <a:endParaRPr lang="sv-SE" dirty="0"/>
          </a:p>
        </p:txBody>
      </p:sp>
      <p:sp>
        <p:nvSpPr>
          <p:cNvPr id="3" name="Rubrik 2">
            <a:extLst>
              <a:ext uri="{FF2B5EF4-FFF2-40B4-BE49-F238E27FC236}">
                <a16:creationId xmlns:a16="http://schemas.microsoft.com/office/drawing/2014/main" xmlns="" id="{6858CF13-302E-4EE3-BF7D-1F089FA78A2B}"/>
              </a:ext>
            </a:extLst>
          </p:cNvPr>
          <p:cNvSpPr>
            <a:spLocks noGrp="1"/>
          </p:cNvSpPr>
          <p:nvPr>
            <p:ph type="title"/>
          </p:nvPr>
        </p:nvSpPr>
        <p:spPr/>
        <p:txBody>
          <a:bodyPr/>
          <a:lstStyle/>
          <a:p>
            <a:r>
              <a:rPr lang="sv-SE" sz="4000" dirty="0"/>
              <a:t>Uppdrag – samordnad omstrukturering (3)</a:t>
            </a:r>
          </a:p>
        </p:txBody>
      </p:sp>
      <p:sp>
        <p:nvSpPr>
          <p:cNvPr id="4" name="Platshållare för sidfot 3">
            <a:extLst>
              <a:ext uri="{FF2B5EF4-FFF2-40B4-BE49-F238E27FC236}">
                <a16:creationId xmlns:a16="http://schemas.microsoft.com/office/drawing/2014/main" xmlns="" id="{58A2A5BC-4F27-401A-A021-515C0592A335}"/>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xmlns="" id="{FEBCBFF4-3286-4966-A4D2-EFDC3D371BC9}"/>
              </a:ext>
            </a:extLst>
          </p:cNvPr>
          <p:cNvSpPr>
            <a:spLocks noGrp="1"/>
          </p:cNvSpPr>
          <p:nvPr>
            <p:ph type="sldNum" sz="quarter" idx="12"/>
          </p:nvPr>
        </p:nvSpPr>
        <p:spPr/>
        <p:txBody>
          <a:bodyPr/>
          <a:lstStyle/>
          <a:p>
            <a:fld id="{9C3D4D15-3887-47F3-AC8F-B99C7C44B5C5}" type="slidenum">
              <a:rPr lang="sv-SE" smtClean="0"/>
              <a:pPr/>
              <a:t>5</a:t>
            </a:fld>
            <a:endParaRPr lang="sv-SE" dirty="0"/>
          </a:p>
        </p:txBody>
      </p:sp>
    </p:spTree>
    <p:extLst>
      <p:ext uri="{BB962C8B-B14F-4D97-AF65-F5344CB8AC3E}">
        <p14:creationId xmlns:p14="http://schemas.microsoft.com/office/powerpoint/2010/main" val="28740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xmlns="" id="{388408FF-0B2E-4A29-9275-F0DF2708771A}"/>
              </a:ext>
            </a:extLst>
          </p:cNvPr>
          <p:cNvSpPr>
            <a:spLocks noGrp="1"/>
          </p:cNvSpPr>
          <p:nvPr>
            <p:ph idx="1"/>
          </p:nvPr>
        </p:nvSpPr>
        <p:spPr>
          <a:xfrm>
            <a:off x="622800" y="1389740"/>
            <a:ext cx="10955715" cy="4129082"/>
          </a:xfrm>
        </p:spPr>
        <p:txBody>
          <a:bodyPr/>
          <a:lstStyle/>
          <a:p>
            <a:pPr lvl="0"/>
            <a:r>
              <a:rPr lang="sv-SE" sz="2000" dirty="0">
                <a:solidFill>
                  <a:prstClr val="black"/>
                </a:solidFill>
              </a:rPr>
              <a:t>Regeringsbeslut 		2 mars 2017</a:t>
            </a:r>
          </a:p>
          <a:p>
            <a:pPr lvl="0"/>
            <a:endParaRPr lang="sv-SE" sz="2000" dirty="0">
              <a:solidFill>
                <a:prstClr val="black"/>
              </a:solidFill>
            </a:endParaRPr>
          </a:p>
          <a:p>
            <a:pPr lvl="0"/>
            <a:r>
              <a:rPr lang="sv-SE" sz="2000" dirty="0">
                <a:solidFill>
                  <a:prstClr val="black"/>
                </a:solidFill>
              </a:rPr>
              <a:t>Första delbetänkande		7 juni 2017</a:t>
            </a:r>
          </a:p>
          <a:p>
            <a:pPr lvl="0"/>
            <a:endParaRPr lang="sv-SE" sz="2000" dirty="0">
              <a:solidFill>
                <a:prstClr val="black"/>
              </a:solidFill>
            </a:endParaRPr>
          </a:p>
          <a:p>
            <a:pPr lvl="0"/>
            <a:r>
              <a:rPr lang="sv-SE" sz="2000" dirty="0">
                <a:solidFill>
                  <a:prstClr val="black"/>
                </a:solidFill>
              </a:rPr>
              <a:t>Tilläggsdirektiv		21 september 2017</a:t>
            </a:r>
          </a:p>
          <a:p>
            <a:pPr lvl="0"/>
            <a:endParaRPr lang="sv-SE" sz="2000" dirty="0">
              <a:solidFill>
                <a:prstClr val="black"/>
              </a:solidFill>
            </a:endParaRPr>
          </a:p>
          <a:p>
            <a:pPr lvl="0"/>
            <a:r>
              <a:rPr lang="sv-SE" sz="2000" dirty="0">
                <a:solidFill>
                  <a:prstClr val="black"/>
                </a:solidFill>
              </a:rPr>
              <a:t>Andra delbetänkande		1 juni 2018</a:t>
            </a:r>
          </a:p>
          <a:p>
            <a:pPr lvl="0"/>
            <a:endParaRPr lang="sv-SE" sz="2000" dirty="0">
              <a:solidFill>
                <a:prstClr val="black"/>
              </a:solidFill>
            </a:endParaRPr>
          </a:p>
          <a:p>
            <a:pPr lvl="0"/>
            <a:r>
              <a:rPr lang="sv-SE" sz="2000" dirty="0">
                <a:solidFill>
                  <a:prstClr val="black"/>
                </a:solidFill>
              </a:rPr>
              <a:t>Tilläggsdirektiv		23 augusti 2018</a:t>
            </a:r>
          </a:p>
          <a:p>
            <a:pPr lvl="0"/>
            <a:endParaRPr lang="sv-SE" sz="2000" dirty="0">
              <a:solidFill>
                <a:prstClr val="black"/>
              </a:solidFill>
            </a:endParaRPr>
          </a:p>
          <a:p>
            <a:pPr lvl="0"/>
            <a:r>
              <a:rPr lang="sv-SE" sz="2000" dirty="0">
                <a:solidFill>
                  <a:prstClr val="black"/>
                </a:solidFill>
              </a:rPr>
              <a:t>Tredje delbetänkande		Juni 2019</a:t>
            </a:r>
          </a:p>
          <a:p>
            <a:pPr lvl="0"/>
            <a:endParaRPr lang="sv-SE" sz="2000" dirty="0">
              <a:solidFill>
                <a:prstClr val="black"/>
              </a:solidFill>
            </a:endParaRPr>
          </a:p>
          <a:p>
            <a:pPr lvl="0"/>
            <a:r>
              <a:rPr lang="sv-SE" sz="2000" dirty="0">
                <a:solidFill>
                  <a:prstClr val="black"/>
                </a:solidFill>
              </a:rPr>
              <a:t>Slutbetänkande		31 mars 2020</a:t>
            </a:r>
          </a:p>
          <a:p>
            <a:endParaRPr lang="sv-SE" dirty="0"/>
          </a:p>
        </p:txBody>
      </p:sp>
      <p:sp>
        <p:nvSpPr>
          <p:cNvPr id="3" name="Rubrik 2">
            <a:extLst>
              <a:ext uri="{FF2B5EF4-FFF2-40B4-BE49-F238E27FC236}">
                <a16:creationId xmlns:a16="http://schemas.microsoft.com/office/drawing/2014/main" xmlns="" id="{CD1092AD-2EF9-4B55-B8C1-7FF3AA971413}"/>
              </a:ext>
            </a:extLst>
          </p:cNvPr>
          <p:cNvSpPr>
            <a:spLocks noGrp="1"/>
          </p:cNvSpPr>
          <p:nvPr>
            <p:ph type="title"/>
          </p:nvPr>
        </p:nvSpPr>
        <p:spPr/>
        <p:txBody>
          <a:bodyPr/>
          <a:lstStyle/>
          <a:p>
            <a:r>
              <a:rPr lang="sv-SE" dirty="0"/>
              <a:t>Utredningens tidsramar</a:t>
            </a:r>
          </a:p>
        </p:txBody>
      </p:sp>
      <p:sp>
        <p:nvSpPr>
          <p:cNvPr id="4" name="Platshållare för sidfot 3">
            <a:extLst>
              <a:ext uri="{FF2B5EF4-FFF2-40B4-BE49-F238E27FC236}">
                <a16:creationId xmlns:a16="http://schemas.microsoft.com/office/drawing/2014/main" xmlns="" id="{5680ADA3-690B-4390-89B6-8351444874C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Samordnad utveckling för god och nära vård</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xmlns="" id="{79B5F2C5-C583-4E86-A1A6-5A607BB8F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Bildobjekt 5">
            <a:extLst>
              <a:ext uri="{FF2B5EF4-FFF2-40B4-BE49-F238E27FC236}">
                <a16:creationId xmlns:a16="http://schemas.microsoft.com/office/drawing/2014/main" xmlns="" id="{E2B59536-F410-40C0-98DC-0437096C2926}"/>
              </a:ext>
            </a:extLst>
          </p:cNvPr>
          <p:cNvPicPr>
            <a:picLocks noChangeAspect="1"/>
          </p:cNvPicPr>
          <p:nvPr/>
        </p:nvPicPr>
        <p:blipFill>
          <a:blip r:embed="rId2"/>
          <a:stretch>
            <a:fillRect/>
          </a:stretch>
        </p:blipFill>
        <p:spPr>
          <a:xfrm rot="452211">
            <a:off x="7740674" y="510696"/>
            <a:ext cx="2633700" cy="3286029"/>
          </a:xfrm>
          <a:prstGeom prst="rect">
            <a:avLst/>
          </a:prstGeom>
        </p:spPr>
      </p:pic>
      <p:pic>
        <p:nvPicPr>
          <p:cNvPr id="7" name="Bildobjekt 6">
            <a:extLst>
              <a:ext uri="{FF2B5EF4-FFF2-40B4-BE49-F238E27FC236}">
                <a16:creationId xmlns:a16="http://schemas.microsoft.com/office/drawing/2014/main" xmlns="" id="{197DC5B4-A19F-498D-94E3-4A8738F4DA5E}"/>
              </a:ext>
            </a:extLst>
          </p:cNvPr>
          <p:cNvPicPr>
            <a:picLocks noChangeAspect="1"/>
          </p:cNvPicPr>
          <p:nvPr/>
        </p:nvPicPr>
        <p:blipFill>
          <a:blip r:embed="rId3"/>
          <a:stretch>
            <a:fillRect/>
          </a:stretch>
        </p:blipFill>
        <p:spPr>
          <a:xfrm>
            <a:off x="8490638" y="3101824"/>
            <a:ext cx="2133785" cy="3060457"/>
          </a:xfrm>
          <a:prstGeom prst="rect">
            <a:avLst/>
          </a:prstGeom>
        </p:spPr>
      </p:pic>
    </p:spTree>
    <p:extLst>
      <p:ext uri="{BB962C8B-B14F-4D97-AF65-F5344CB8AC3E}">
        <p14:creationId xmlns:p14="http://schemas.microsoft.com/office/powerpoint/2010/main" val="11706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01543304-42A6-4A06-8532-5FE703290FF0}"/>
              </a:ext>
            </a:extLst>
          </p:cNvPr>
          <p:cNvSpPr>
            <a:spLocks noGrp="1"/>
          </p:cNvSpPr>
          <p:nvPr>
            <p:ph type="title"/>
          </p:nvPr>
        </p:nvSpPr>
        <p:spPr/>
        <p:txBody>
          <a:bodyPr/>
          <a:lstStyle/>
          <a:p>
            <a:r>
              <a:rPr lang="sv-SE" dirty="0"/>
              <a:t>Vad är nära vård?</a:t>
            </a:r>
          </a:p>
        </p:txBody>
      </p:sp>
      <p:pic>
        <p:nvPicPr>
          <p:cNvPr id="6" name="Platshållare för innehåll 5">
            <a:extLst>
              <a:ext uri="{FF2B5EF4-FFF2-40B4-BE49-F238E27FC236}">
                <a16:creationId xmlns:a16="http://schemas.microsoft.com/office/drawing/2014/main" xmlns="" id="{98EDCE7E-4C67-4948-BCD5-961E3F908D33}"/>
              </a:ext>
            </a:extLst>
          </p:cNvPr>
          <p:cNvPicPr>
            <a:picLocks noGrp="1" noChangeAspect="1"/>
          </p:cNvPicPr>
          <p:nvPr>
            <p:ph sz="half" idx="1"/>
          </p:nvPr>
        </p:nvPicPr>
        <p:blipFill>
          <a:blip r:embed="rId3"/>
          <a:stretch>
            <a:fillRect/>
          </a:stretch>
        </p:blipFill>
        <p:spPr>
          <a:xfrm>
            <a:off x="-100361" y="1657243"/>
            <a:ext cx="7103327" cy="4120705"/>
          </a:xfrm>
          <a:prstGeom prst="rect">
            <a:avLst/>
          </a:prstGeom>
        </p:spPr>
      </p:pic>
      <p:sp>
        <p:nvSpPr>
          <p:cNvPr id="7" name="Platshållare för innehåll 6">
            <a:extLst>
              <a:ext uri="{FF2B5EF4-FFF2-40B4-BE49-F238E27FC236}">
                <a16:creationId xmlns:a16="http://schemas.microsoft.com/office/drawing/2014/main" xmlns="" id="{933A54DF-8EAA-41A8-9836-6CBBC39126A4}"/>
              </a:ext>
            </a:extLst>
          </p:cNvPr>
          <p:cNvSpPr>
            <a:spLocks noGrp="1"/>
          </p:cNvSpPr>
          <p:nvPr>
            <p:ph sz="half" idx="2"/>
          </p:nvPr>
        </p:nvSpPr>
        <p:spPr>
          <a:xfrm>
            <a:off x="6498352" y="1389740"/>
            <a:ext cx="5066203" cy="4647523"/>
          </a:xfrm>
        </p:spPr>
        <p:txBody>
          <a:bodyPr/>
          <a:lstStyle/>
          <a:p>
            <a:r>
              <a:rPr lang="sv-SE" sz="1600" b="1" dirty="0"/>
              <a:t>Nära vård </a:t>
            </a:r>
            <a:r>
              <a:rPr lang="sv-SE" sz="1600" dirty="0"/>
              <a:t>är ett sätt att tänka kring hur man organiserar all hälso- och sjukvård med utgångspunkt i patienters och brukares individuella behov, förutsättningar och preferenser så att hela hens livssituation kan beaktas. </a:t>
            </a:r>
          </a:p>
          <a:p>
            <a:endParaRPr lang="sv-SE" sz="1600" dirty="0"/>
          </a:p>
          <a:p>
            <a:r>
              <a:rPr lang="sv-SE" sz="1600" dirty="0"/>
              <a:t>Nära vård är inte en ny organisationsnivå. Inte heller en ny benämning på dagens primärvård. </a:t>
            </a:r>
          </a:p>
          <a:p>
            <a:endParaRPr lang="sv-SE" sz="1600" dirty="0"/>
          </a:p>
          <a:p>
            <a:r>
              <a:rPr lang="sv-SE" sz="1600" dirty="0"/>
              <a:t>Den nära vården kan inte enbart organiseras fram. Den nära vården handlar också om kulturförändring.</a:t>
            </a:r>
          </a:p>
          <a:p>
            <a:endParaRPr lang="sv-SE" sz="1600" dirty="0"/>
          </a:p>
          <a:p>
            <a:r>
              <a:rPr lang="sv-SE" sz="1600" b="1" dirty="0"/>
              <a:t>Primärvård</a:t>
            </a:r>
            <a:r>
              <a:rPr lang="sv-SE" sz="1600" dirty="0"/>
              <a:t> är den första vårdnivån, </a:t>
            </a:r>
            <a:r>
              <a:rPr lang="sv-SE" sz="1600"/>
              <a:t>som svarar </a:t>
            </a:r>
            <a:r>
              <a:rPr lang="sv-SE" sz="1600" dirty="0"/>
              <a:t>för behovet av sådan grundläggande medicinsk behandling, omvårdnad, förebyggande arbete och rehabilitering som inte kräver sjukhusens medicinska och tekniska resurser eller annan särskild kompetens. Har både landsting och kommun som huvudman.</a:t>
            </a:r>
          </a:p>
        </p:txBody>
      </p:sp>
      <p:sp>
        <p:nvSpPr>
          <p:cNvPr id="4" name="Platshållare för sidfot 3">
            <a:extLst>
              <a:ext uri="{FF2B5EF4-FFF2-40B4-BE49-F238E27FC236}">
                <a16:creationId xmlns:a16="http://schemas.microsoft.com/office/drawing/2014/main" xmlns="" id="{F6113BF9-16AA-4CF8-BB5C-B25B71F8FE75}"/>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xmlns="" id="{16AC94A2-77A4-46AE-A1EF-40A8E5A39C9D}"/>
              </a:ext>
            </a:extLst>
          </p:cNvPr>
          <p:cNvSpPr>
            <a:spLocks noGrp="1"/>
          </p:cNvSpPr>
          <p:nvPr>
            <p:ph type="sldNum" sz="quarter" idx="12"/>
          </p:nvPr>
        </p:nvSpPr>
        <p:spPr/>
        <p:txBody>
          <a:bodyPr/>
          <a:lstStyle/>
          <a:p>
            <a:fld id="{9C3D4D15-3887-47F3-AC8F-B99C7C44B5C5}" type="slidenum">
              <a:rPr lang="sv-SE" smtClean="0"/>
              <a:pPr/>
              <a:t>7</a:t>
            </a:fld>
            <a:endParaRPr lang="sv-SE" dirty="0"/>
          </a:p>
        </p:txBody>
      </p:sp>
    </p:spTree>
    <p:extLst>
      <p:ext uri="{BB962C8B-B14F-4D97-AF65-F5344CB8AC3E}">
        <p14:creationId xmlns:p14="http://schemas.microsoft.com/office/powerpoint/2010/main" val="66229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xmlns="" id="{12FD2787-FF45-49A0-9D85-CA127DB590BC}"/>
              </a:ext>
            </a:extLst>
          </p:cNvPr>
          <p:cNvPicPr>
            <a:picLocks noGrp="1" noChangeAspect="1"/>
          </p:cNvPicPr>
          <p:nvPr>
            <p:ph idx="1"/>
          </p:nvPr>
        </p:nvPicPr>
        <p:blipFill>
          <a:blip r:embed="rId3"/>
          <a:stretch>
            <a:fillRect/>
          </a:stretch>
        </p:blipFill>
        <p:spPr>
          <a:xfrm>
            <a:off x="622800" y="-145773"/>
            <a:ext cx="9554870" cy="6894300"/>
          </a:xfrm>
          <a:prstGeom prst="rect">
            <a:avLst/>
          </a:prstGeom>
        </p:spPr>
      </p:pic>
      <p:sp>
        <p:nvSpPr>
          <p:cNvPr id="3" name="Rubrik 2">
            <a:extLst>
              <a:ext uri="{FF2B5EF4-FFF2-40B4-BE49-F238E27FC236}">
                <a16:creationId xmlns:a16="http://schemas.microsoft.com/office/drawing/2014/main" xmlns="" id="{4051175D-824B-436A-BF34-1B2566E14B23}"/>
              </a:ext>
            </a:extLst>
          </p:cNvPr>
          <p:cNvSpPr>
            <a:spLocks noGrp="1"/>
          </p:cNvSpPr>
          <p:nvPr>
            <p:ph type="title"/>
          </p:nvPr>
        </p:nvSpPr>
        <p:spPr>
          <a:xfrm>
            <a:off x="622800" y="360000"/>
            <a:ext cx="10944804" cy="1029740"/>
          </a:xfrm>
        </p:spPr>
        <p:txBody>
          <a:bodyPr/>
          <a:lstStyle/>
          <a:p>
            <a:endParaRPr lang="sv-SE" dirty="0"/>
          </a:p>
        </p:txBody>
      </p:sp>
      <p:sp>
        <p:nvSpPr>
          <p:cNvPr id="4" name="Platshållare för sidfot 3">
            <a:extLst>
              <a:ext uri="{FF2B5EF4-FFF2-40B4-BE49-F238E27FC236}">
                <a16:creationId xmlns:a16="http://schemas.microsoft.com/office/drawing/2014/main" xmlns="" id="{BC6C3AA5-0FC9-4984-BDB5-63CC9FA52970}"/>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xmlns="" id="{5BBEFFEF-E066-4B7D-A40B-FA88B461F967}"/>
              </a:ext>
            </a:extLst>
          </p:cNvPr>
          <p:cNvSpPr>
            <a:spLocks noGrp="1"/>
          </p:cNvSpPr>
          <p:nvPr>
            <p:ph type="sldNum" sz="quarter" idx="12"/>
          </p:nvPr>
        </p:nvSpPr>
        <p:spPr/>
        <p:txBody>
          <a:bodyPr/>
          <a:lstStyle/>
          <a:p>
            <a:fld id="{9C3D4D15-3887-47F3-AC8F-B99C7C44B5C5}" type="slidenum">
              <a:rPr lang="sv-SE" smtClean="0"/>
              <a:pPr/>
              <a:t>8</a:t>
            </a:fld>
            <a:endParaRPr lang="sv-SE" dirty="0"/>
          </a:p>
        </p:txBody>
      </p:sp>
    </p:spTree>
    <p:extLst>
      <p:ext uri="{BB962C8B-B14F-4D97-AF65-F5344CB8AC3E}">
        <p14:creationId xmlns:p14="http://schemas.microsoft.com/office/powerpoint/2010/main" val="240563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sz="2000" dirty="0" smtClean="0"/>
              <a:t>Nya styrande </a:t>
            </a:r>
            <a:r>
              <a:rPr lang="sv-SE" sz="2000" dirty="0"/>
              <a:t>principer för hälso- och sjukvården </a:t>
            </a:r>
            <a:endParaRPr lang="sv-SE" sz="2000" dirty="0" smtClean="0"/>
          </a:p>
          <a:p>
            <a:r>
              <a:rPr lang="sv-SE" sz="2000" dirty="0" smtClean="0"/>
              <a:t>Behovsstyrd och professionsneutral vårdgaranti </a:t>
            </a:r>
          </a:p>
          <a:p>
            <a:r>
              <a:rPr lang="sv-SE" sz="2000" dirty="0" smtClean="0"/>
              <a:t>Betoning på medicinsk bedömning istället för besök öppnar upp för digitala arbetssätt</a:t>
            </a:r>
          </a:p>
          <a:p>
            <a:r>
              <a:rPr lang="sv-SE" sz="2000" dirty="0" smtClean="0"/>
              <a:t>Öppen </a:t>
            </a:r>
            <a:r>
              <a:rPr lang="sv-SE" sz="2000" dirty="0"/>
              <a:t>vård ska vara det första alternativet vid </a:t>
            </a:r>
            <a:r>
              <a:rPr lang="sv-SE" sz="2000" dirty="0" smtClean="0"/>
              <a:t>vårdkontakt</a:t>
            </a:r>
            <a:endParaRPr lang="sv-SE" sz="2000" dirty="0"/>
          </a:p>
        </p:txBody>
      </p:sp>
      <p:sp>
        <p:nvSpPr>
          <p:cNvPr id="3" name="Rubrik 2"/>
          <p:cNvSpPr>
            <a:spLocks noGrp="1"/>
          </p:cNvSpPr>
          <p:nvPr>
            <p:ph type="title"/>
          </p:nvPr>
        </p:nvSpPr>
        <p:spPr/>
        <p:txBody>
          <a:bodyPr/>
          <a:lstStyle/>
          <a:p>
            <a:r>
              <a:rPr lang="sv-SE" sz="3200" dirty="0" smtClean="0"/>
              <a:t>God och nära vård – en gemensam färdplan och målbild </a:t>
            </a:r>
            <a:endParaRPr lang="sv-SE" sz="3200" dirty="0"/>
          </a:p>
        </p:txBody>
      </p:sp>
      <p:sp>
        <p:nvSpPr>
          <p:cNvPr id="4" name="Platshållare för sidfot 3"/>
          <p:cNvSpPr>
            <a:spLocks noGrp="1"/>
          </p:cNvSpPr>
          <p:nvPr>
            <p:ph type="ftr" sz="quarter" idx="11"/>
          </p:nvPr>
        </p:nvSpPr>
        <p:spPr/>
        <p:txBody>
          <a:bodyPr/>
          <a:lstStyle/>
          <a:p>
            <a:r>
              <a:rPr lang="sv-SE" smtClean="0"/>
              <a:t>Samordnad utveckling för god och nära vård</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9</a:t>
            </a:fld>
            <a:endParaRPr lang="sv-SE" dirty="0"/>
          </a:p>
        </p:txBody>
      </p:sp>
    </p:spTree>
    <p:extLst>
      <p:ext uri="{BB962C8B-B14F-4D97-AF65-F5344CB8AC3E}">
        <p14:creationId xmlns:p14="http://schemas.microsoft.com/office/powerpoint/2010/main" val="53834282"/>
      </p:ext>
    </p:extLst>
  </p:cSld>
  <p:clrMapOvr>
    <a:masterClrMapping/>
  </p:clrMapOvr>
</p:sld>
</file>

<file path=ppt/theme/theme1.xml><?xml version="1.0" encoding="utf-8"?>
<a:theme xmlns:a="http://schemas.openxmlformats.org/drawingml/2006/main" name="KOM PPT 1053 2">
  <a:themeElements>
    <a:clrScheme name="RK">
      <a:dk1>
        <a:sysClr val="windowText" lastClr="000000"/>
      </a:dk1>
      <a:lt1>
        <a:sysClr val="window" lastClr="FFFFFF"/>
      </a:lt1>
      <a:dk2>
        <a:srgbClr val="716B5F"/>
      </a:dk2>
      <a:lt2>
        <a:srgbClr val="DFDDD9"/>
      </a:lt2>
      <a:accent1>
        <a:srgbClr val="1A3050"/>
      </a:accent1>
      <a:accent2>
        <a:srgbClr val="DFDDD9"/>
      </a:accent2>
      <a:accent3>
        <a:srgbClr val="467199"/>
      </a:accent3>
      <a:accent4>
        <a:srgbClr val="A0B6C9"/>
      </a:accent4>
      <a:accent5>
        <a:srgbClr val="716B5F"/>
      </a:accent5>
      <a:accent6>
        <a:srgbClr val="E0E7EE"/>
      </a:accent6>
      <a:hlink>
        <a:srgbClr val="0563C1"/>
      </a:hlink>
      <a:folHlink>
        <a:srgbClr val="954F72"/>
      </a:folHlink>
    </a:clrScheme>
    <a:fontScheme name="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M PPT 1053 2" id="{175BC8AC-CA1D-4D64-B5B7-F58A0416BCAF}" vid="{31EAACAF-4BB6-4236-B843-392F9524A38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a2892dc-6d91-425a-abb4-258968910558">ARBGRP743-268216389-136</_dlc_DocId>
    <_dlc_DocIdUrl xmlns="0a2892dc-6d91-425a-abb4-258968910558">
      <Url>https://samarbeta.nll.se/producentplats/lansstyrgrupp/_layouts/15/DocIdRedir.aspx?ID=ARBGRP743-268216389-136</Url>
      <Description>ARBGRP743-268216389-136</Description>
    </_dlc_DocIdUrl>
    <NLLPublishDate xmlns="http://schemas.microsoft.com/sharepoint/v3">2019-02-24T23:00:00+00:00</NLLPublishDate>
    <NLLPublished xmlns="http://schemas.microsoft.com/sharepoint/v3">Ja</NLLPublished>
    <NLLPublishingstatus xmlns="http://schemas.microsoft.com/sharepoint/v3">Publicerad</NLLPublishingstatus>
    <NLLDocumentIDValue xmlns="http://schemas.microsoft.com/sharepoint/v3">ARBGRP743-268216389-136</NLLDocumentIDValue>
    <NLLThinningTime xmlns="http://schemas.microsoft.com/sharepoint/v3">2022-02-24T23:00:00+00:00</NLLThinningTime>
    <NLLPublishDateQuickpart xmlns="http://schemas.microsoft.com/sharepoint/v3">2019-02-25</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TaxKeywordTaxHTField xmlns="0a2892dc-6d91-425a-abb4-258968910558">
      <Terms xmlns="http://schemas.microsoft.com/office/infopath/2007/PartnerControls">
        <TermInfo xmlns="http://schemas.microsoft.com/office/infopath/2007/PartnerControls">
          <TermName xmlns="http://schemas.microsoft.com/office/infopath/2007/PartnerControls">LSG</TermName>
          <TermId xmlns="http://schemas.microsoft.com/office/infopath/2007/PartnerControls">ba7f548d-7cc9-4dc7-aa8a-c5f8cc10d00e</TermId>
        </TermInfo>
        <TermInfo xmlns="http://schemas.microsoft.com/office/infopath/2007/PartnerControls">
          <TermName xmlns="http://schemas.microsoft.com/office/infopath/2007/PartnerControls">studieresa 2019</TermName>
          <TermId xmlns="http://schemas.microsoft.com/office/infopath/2007/PartnerControls">6b8b06af-1fb2-48bf-aa0e-16e4289fd5c4</TermId>
        </TermInfo>
      </Terms>
    </TaxKeywordTaxHTField>
    <NLLEstablishedByQuickpart xmlns="http://schemas.microsoft.com/sharepoint/v3">Sandra Sikblad</NLLEstablishedByQuickpart>
    <DocumentStatus xmlns="http://schemas.microsoft.com/sharepoint/v3">
      <Url>https://samarbeta.nll.se/producentplats/lansstyrgrupp/_layouts/15/wrkstat.aspx?List=9a9a6252-6fd0-4333-8306-f1e7c6ba4dfa&amp;WorkflowInstanceName=eb429a35-7757-4d8a-9806-b8078e7215bf</Url>
      <Description>Publicerad</Description>
    </DocumentStatus>
    <prdProcessTaxHTField0 xmlns="http://schemas.microsoft.com/sharepoint/v3">
      <Terms xmlns="http://schemas.microsoft.com/office/infopath/2007/PartnerControls"/>
    </prdProcessTaxHTField0>
    <AnsvarigQuickpart xmlns="http://schemas.microsoft.com/sharepoint/v3">Bodil Larsson</AnsvarigQuickpart>
    <NLLEstablishedBy xmlns="http://schemas.microsoft.com/sharepoint/v3">
      <UserInfo>
        <DisplayName>i:0#.w|nllnet\opsansik</DisplayName>
        <AccountId>1</AccountId>
        <AccountType/>
      </UserInfo>
    </NLLEstablishedBy>
    <NLLStakeholderTaxHTField0 xmlns="http://schemas.microsoft.com/sharepoint/v3">
      <Terms xmlns="http://schemas.microsoft.com/office/infopath/2007/PartnerControl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NLLVersion xmlns="http://schemas.microsoft.com/sharepoint/v3">1.0</NLLVersion>
    <NLLInformationclass xmlns="http://schemas.microsoft.com/sharepoint/v3">Publik</NLLInformationclass>
    <NLLModifiedBy xmlns="http://schemas.microsoft.com/sharepoint/v3">Sandra Sikblad</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Länsstyrgrupp</TermName>
          <TermId xmlns="http://schemas.microsoft.com/office/infopath/2007/PartnerControls">40c9582e-9040-4ee0-a5ab-267ced39ceea</TermId>
        </TermInfo>
      </Terms>
    </NLLProducerPlaceTaxHTField0>
    <VersionComment xmlns="http://schemas.microsoft.com/sharepoint/v3" xsi:nil="true"/>
    <VIS_DocumentId xmlns="http://schemas.microsoft.com/sharepoint/v3">
      <Url>https://samarbeta.nll.se/producentplats/lansstyrgrupp/_layouts/15/DocIdRedir.aspx?ID=ARBGRP743-268216389-136</Url>
      <Description>ARBGRP743-268216389-136</Description>
    </VIS_DocumentId>
    <NLLDiarienummer xmlns="http://schemas.microsoft.com/sharepoint/v3" xsi:nil="true"/>
    <VISResponsible xmlns="http://schemas.microsoft.com/sharepoint/v3">
      <UserInfo>
        <DisplayName>i:0#.w|nllnet\bodlar01</DisplayName>
        <AccountId>21</AccountId>
        <AccountType/>
      </UserInfo>
    </VISResponsible>
    <_dlc_ExpireDate xmlns="http://schemas.microsoft.com/sharepoint/v3">2022-02-24T23:00:00+00:00</_dlc_ExpireDate>
    <_dlc_ExpireDateSaved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A2C711FC7A10304085811F51D91EA8CA" ma:contentTypeVersion="3" ma:contentTypeDescription="Skapa ett nytt dokument." ma:contentTypeScope="" ma:versionID="8efae14bd5a5086bb6fad28eb9950b4b">
  <xsd:schema xmlns:xsd="http://www.w3.org/2001/XMLSchema" xmlns:xs="http://www.w3.org/2001/XMLSchema" xmlns:p="http://schemas.microsoft.com/office/2006/metadata/properties" xmlns:ns1="http://schemas.microsoft.com/sharepoint/v3" xmlns:ns2="0a2892dc-6d91-425a-abb4-258968910558" targetNamespace="http://schemas.microsoft.com/office/2006/metadata/properties" ma:root="true" ma:fieldsID="e20a62c658219208efd688354ea5f41f" ns1:_="" ns2:_="">
    <xsd:import namespace="http://schemas.microsoft.com/sharepoint/v3"/>
    <xsd:import namespace="0a2892dc-6d91-425a-abb4-258968910558"/>
    <xsd:element name="properties">
      <xsd:complexType>
        <xsd:sequence>
          <xsd:element name="documentManagement">
            <xsd:complexType>
              <xsd:all>
                <xsd:element ref="ns2:_dlc_DocId" minOccurs="0"/>
                <xsd:element ref="ns2:_dlc_DocIdUrl" minOccurs="0"/>
                <xsd:element ref="ns2:_dlc_DocIdPersistId" minOccurs="0"/>
                <xsd:element ref="ns1:VIS_DocumentId" minOccurs="0"/>
                <xsd:element ref="ns1:NLLStakeholderTaxHTField0" minOccurs="0"/>
                <xsd:element ref="ns1:NLLProducerPlaceTaxHTField0" minOccurs="0"/>
                <xsd:element ref="ns1:NLLPublished" minOccurs="0"/>
                <xsd:element ref="ns2:TaxKeywordTaxHTField" minOccurs="0"/>
                <xsd:element ref="ns1:NLLPublishingstatus" minOccurs="0"/>
                <xsd:element ref="ns1:DocumentStatus" minOccurs="0"/>
                <xsd:element ref="ns1:NLLDiarienummer" minOccurs="0"/>
                <xsd:element ref="ns1:NLLInformationclass"/>
                <xsd:element ref="ns1:prdProcessTaxHTField0" minOccurs="0"/>
                <xsd:element ref="ns1:NLLThinningTime" minOccurs="0"/>
                <xsd:element ref="ns1:VISResponsible"/>
                <xsd:element ref="ns1:NLLDocumentTypeTaxHTField0" minOccurs="0"/>
                <xsd:element ref="ns1:NLLInformationCollectionTaxHTField0" minOccurs="0"/>
                <xsd:element ref="ns1:NLLPublishDate" minOccurs="0"/>
                <xsd:element ref="ns1:NLLPublishDateQuickpart" minOccurs="0"/>
                <xsd:element ref="ns1:AnsvarigQuickpart" minOccurs="0"/>
                <xsd:element ref="ns1:NLLVersion" minOccurs="0"/>
                <xsd:element ref="ns1:NLLModifiedBy" minOccurs="0"/>
                <xsd:element ref="ns1:NLLDocumentIDValue" minOccurs="0"/>
                <xsd:element ref="ns1:NLLEstablishedBy"/>
                <xsd:element ref="ns1:NLLEstablishedByQuickpart" minOccurs="0"/>
                <xsd:element ref="ns1:VersionComment" minOccurs="0"/>
                <xsd:element ref="ns1:NLLLockWorkflows"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ProducerPlaceTaxHTField0" ma:index="14"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Published" ma:index="16" nillable="true" ma:displayName="Publicerad" ma:hidden="true" ma:internalName="NLLPublished">
      <xsd:simpleType>
        <xsd:restriction base="dms:Text"/>
      </xsd:simpleType>
    </xsd:element>
    <xsd:element name="NLLPublishingstatus" ma:index="19" nillable="true" ma:displayName="Publiceringsstatus" ma:hidden="true" ma:internalName="NLLPublishingstatus" ma:readOnly="false">
      <xsd:simpleType>
        <xsd:restriction base="dms:Choice">
          <xsd:enumeration value="Ej Publicerad"/>
          <xsd:enumeration value="Publicerad"/>
          <xsd:enumeration value="Avpublicerad"/>
          <xsd:enumeration value="Revidering krävs"/>
          <xsd:enumeration value="Revideras"/>
        </xsd:restriction>
      </xsd:simpleType>
    </xsd:element>
    <xsd:element name="DocumentStatus" ma:index="20"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NLLDiarienummer" ma:index="21" nillable="true" ma:displayName="Diarienummer" ma:internalName="NLLDiarienummer" ma:readOnly="false">
      <xsd:simpleType>
        <xsd:restriction base="dms:Text"/>
      </xsd:simpleType>
    </xsd:element>
    <xsd:element name="NLLInformationclass" ma:index="22" ma:displayName="Informationsklass" ma:internalName="NLLInformationclass">
      <xsd:simpleType>
        <xsd:restriction base="dms:Choice">
          <xsd:enumeration value="Publik"/>
          <xsd:enumeration value="Intern alla"/>
          <xsd:enumeration value="Intern skyddad"/>
        </xsd:restriction>
      </xsd:simpleType>
    </xsd:element>
    <xsd:element name="prdProcessTaxHTField0" ma:index="24"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ThinningTime" ma:index="25" nillable="true" ma:displayName="Gallringsfrist" ma:format="DateOnly" ma:hidden="true" ma:internalName="NLLThinningTime">
      <xsd:simpleType>
        <xsd:restriction base="dms:DateTime"/>
      </xsd:simpleType>
    </xsd:element>
    <xsd:element name="VISResponsible" ma:index="26"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DocumentTypeTaxHTField0" ma:index="27" ma:taxonomy="true" ma:internalName="NLLDocumentTypeTaxHTField0" ma:taxonomyFieldName="NLLDocumentType" ma:displayName="Dokumenttyp" ma:fieldId="{38578a5b-744a-40d6-84e1-ab48bc8b5a57}" ma:sspId="39d54842-4abd-4019-b0bf-19e71d696155" ma:termSetId="52dfd850-14dd-4e84-a867-57b1223f01ac" ma:anchorId="7b56fc22-23b2-4e44-916d-43672728180f" ma:open="false" ma:isKeyword="false">
      <xsd:complexType>
        <xsd:sequence>
          <xsd:element ref="pc:Terms" minOccurs="0" maxOccurs="1"/>
        </xsd:sequence>
      </xsd:complexType>
    </xsd:element>
    <xsd:element name="NLLInformationCollectionTaxHTField0" ma:index="29"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ublishDate" ma:index="31" nillable="true" ma:displayName="Publiceringsdatum" ma:format="DateOnly" ma:hidden="true" ma:internalName="NLLPublishDate">
      <xsd:simpleType>
        <xsd:restriction base="dms:DateTime"/>
      </xsd:simpleType>
    </xsd:element>
    <xsd:element name="NLLPublishDateQuickpart" ma:index="32" nillable="true" ma:displayName="Publiceringsdatum Quickpart" ma:hidden="true" ma:internalName="NLLPublishDateQuickpart">
      <xsd:simpleType>
        <xsd:restriction base="dms:Text"/>
      </xsd:simpleType>
    </xsd:element>
    <xsd:element name="AnsvarigQuickpart" ma:index="33" nillable="true" ma:displayName="AnsvarigQuickpart" ma:hidden="true" ma:internalName="AnsvarigQuickpart">
      <xsd:simpleType>
        <xsd:restriction base="dms:Text"/>
      </xsd:simpleType>
    </xsd:element>
    <xsd:element name="NLLVersion" ma:index="34" nillable="true" ma:displayName="Version" ma:hidden="true" ma:internalName="NLLVersion">
      <xsd:simpleType>
        <xsd:restriction base="dms:Text"/>
      </xsd:simpleType>
    </xsd:element>
    <xsd:element name="NLLModifiedBy" ma:index="35" nillable="true" ma:displayName="Upprättad av" ma:hidden="true" ma:internalName="NLLModifiedBy">
      <xsd:simpleType>
        <xsd:restriction base="dms:Text"/>
      </xsd:simpleType>
    </xsd:element>
    <xsd:element name="NLLDocumentIDValue" ma:index="36" nillable="true" ma:displayName="Dokument-Id Värde" ma:hidden="true" ma:internalName="NLLDocumentIDValue">
      <xsd:simpleType>
        <xsd:restriction base="dms:Text"/>
      </xsd:simpleType>
    </xsd:element>
    <xsd:element name="NLLEstablishedBy" ma:index="37" ma:displayName="Upprättad av" ma:list="UserInfo" ma:internalName="NLLEstablishedBy"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8" nillable="true" ma:displayName="Upprättad av Quickpart" ma:hidden="true" ma:internalName="NLLEstablishedByQuickpart">
      <xsd:simpleType>
        <xsd:restriction base="dms:Text"/>
      </xsd:simpleType>
    </xsd:element>
    <xsd:element name="VersionComment" ma:index="39" nillable="true" ma:displayName="Versionskommentar" ma:hidden="true" ma:internalName="VersionComment" ma:readOnly="false">
      <xsd:simpleType>
        <xsd:restriction base="dms:Text"/>
      </xsd:simpleType>
    </xsd:element>
    <xsd:element name="NLLLockWorkflows" ma:index="40" nillable="true" ma:displayName="ArbetsflödeKörs" ma:default="0" ma:hidden="true" ma:internalName="NLLLockWorkflows">
      <xsd:simpleType>
        <xsd:restriction base="dms:Boolean"/>
      </xsd:simpleType>
    </xsd:element>
    <xsd:element name="_dlc_Exempt" ma:index="41" nillable="true" ma:displayName="Undanta från princip" ma:hidden="true" ma:internalName="_dlc_Exempt" ma:readOnly="true">
      <xsd:simpleType>
        <xsd:restriction base="dms:Unknown"/>
      </xsd:simpleType>
    </xsd:element>
    <xsd:element name="_dlc_ExpireDateSaved" ma:index="42" nillable="true" ma:displayName="Originalförfallodag" ma:hidden="true" ma:internalName="_dlc_ExpireDateSaved" ma:readOnly="true">
      <xsd:simpleType>
        <xsd:restriction base="dms:DateTime"/>
      </xsd:simpleType>
    </xsd:element>
    <xsd:element name="_dlc_ExpireDate" ma:index="43" nillable="true" ma:displayName="Förfallodatum"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2892dc-6d91-425a-abb4-258968910558"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8"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8222233-EC40-4C6A-9B7B-55A713E535E5}">
  <ds:schemaRefs>
    <ds:schemaRef ds:uri="http://schemas.microsoft.com/sharepoint/v3/contenttype/forms"/>
  </ds:schemaRefs>
</ds:datastoreItem>
</file>

<file path=customXml/itemProps2.xml><?xml version="1.0" encoding="utf-8"?>
<ds:datastoreItem xmlns:ds="http://schemas.openxmlformats.org/officeDocument/2006/customXml" ds:itemID="{2683238B-9372-4D1F-876A-49061617985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0a2892dc-6d91-425a-abb4-25896891055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657325C-8247-40F1-B0D4-44D6BD6E3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2892dc-6d91-425a-abb4-2589689105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0DCEA98-7642-4000-8BE9-807B8C14717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KOM PPT 1053</Template>
  <TotalTime>305</TotalTime>
  <Words>755</Words>
  <Application>Microsoft Office PowerPoint</Application>
  <PresentationFormat>Bredbild</PresentationFormat>
  <Paragraphs>117</Paragraphs>
  <Slides>11</Slides>
  <Notes>7</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KOM PPT 1053 2</vt:lpstr>
      <vt:lpstr>Samordnad utveckling  för god och nära vård</vt:lpstr>
      <vt:lpstr>Bakgrund – behov av förändring  </vt:lpstr>
      <vt:lpstr>Uppdrag – samordnad omstrukturering (1)</vt:lpstr>
      <vt:lpstr>Uppdrag – samordnad omstrukturering (2)</vt:lpstr>
      <vt:lpstr>Uppdrag – samordnad omstrukturering (3)</vt:lpstr>
      <vt:lpstr>Utredningens tidsramar</vt:lpstr>
      <vt:lpstr>Vad är nära vård?</vt:lpstr>
      <vt:lpstr>PowerPoint-presentation</vt:lpstr>
      <vt:lpstr>God och nära vård – en gemensam färdplan och målbild </vt:lpstr>
      <vt:lpstr>Delbetänkande: God och nära vård – en primärvårdreform</vt:lpstr>
      <vt:lpstr>Exempel på innehåll i kommande betänkanden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Samordnad utveckling för god och nära vård S2017:01</dc:title>
  <dc:creator>Louise A Andersson</dc:creator>
  <cp:keywords>LSG; studieresa 2019</cp:keywords>
  <cp:lastModifiedBy>Anneli Granberg</cp:lastModifiedBy>
  <cp:revision>12</cp:revision>
  <cp:lastPrinted>2019-02-18T11:52:37Z</cp:lastPrinted>
  <dcterms:created xsi:type="dcterms:W3CDTF">2018-11-21T18:00:54Z</dcterms:created>
  <dcterms:modified xsi:type="dcterms:W3CDTF">2019-03-07T20:54:44Z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RK</vt:lpwstr>
  </property>
  <property fmtid="{D5CDD505-2E9C-101B-9397-08002B2CF9AE}" pid="3" name="ContentTypeId">
    <vt:lpwstr>0x010100D7963E0E5B7A40E5AEA07389401D709F007B1238BBD93543428C20870054E92DBF0100A2C711FC7A10304085811F51D91EA8CA</vt:lpwstr>
  </property>
  <property fmtid="{D5CDD505-2E9C-101B-9397-08002B2CF9AE}" pid="4" name="Organisation">
    <vt:lpwstr/>
  </property>
  <property fmtid="{D5CDD505-2E9C-101B-9397-08002B2CF9AE}" pid="5" name="ActivityCategory">
    <vt:lpwstr/>
  </property>
  <property fmtid="{D5CDD505-2E9C-101B-9397-08002B2CF9AE}" pid="6" name="_dlc_DocId">
    <vt:lpwstr>6VQKSH54ZSKQ-1806723248-2146</vt:lpwstr>
  </property>
  <property fmtid="{D5CDD505-2E9C-101B-9397-08002B2CF9AE}" pid="7" name="_dlc_DocIdUrl">
    <vt:lpwstr>https://dhs.sp.regeringskansliet.se/kom/S_2017_01/_layouts/15/DocIdRedir.aspx?ID=6VQKSH54ZSKQ-1806723248-2146, 6VQKSH54ZSKQ-1806723248-2146</vt:lpwstr>
  </property>
  <property fmtid="{D5CDD505-2E9C-101B-9397-08002B2CF9AE}" pid="8" name="_dlc_DocIdItemGuid">
    <vt:lpwstr>0728c3a0-28ed-42ad-9023-41a82ab63f04</vt:lpwstr>
  </property>
  <property fmtid="{D5CDD505-2E9C-101B-9397-08002B2CF9AE}" pid="9" name="TaxKeyword">
    <vt:lpwstr>2;#LSG|ba7f548d-7cc9-4dc7-aa8a-c5f8cc10d00e;#41;#studieresa 2019|6b8b06af-1fb2-48bf-aa0e-16e4289fd5c4</vt:lpwstr>
  </property>
  <property fmtid="{D5CDD505-2E9C-101B-9397-08002B2CF9AE}" pid="10" name="TaxKeywordTaxHTField">
    <vt:lpwstr/>
  </property>
  <property fmtid="{D5CDD505-2E9C-101B-9397-08002B2CF9AE}" pid="11" name="CareActionCodeSurgical">
    <vt:lpwstr/>
  </property>
  <property fmtid="{D5CDD505-2E9C-101B-9397-08002B2CF9AE}" pid="12" name="NLLProducerPlace">
    <vt:lpwstr>1;#Länsstyrgrupp|40c9582e-9040-4ee0-a5ab-267ced39ceea</vt:lpwstr>
  </property>
  <property fmtid="{D5CDD505-2E9C-101B-9397-08002B2CF9AE}" pid="13" name="NLLApprovedByQuickPart">
    <vt:lpwstr/>
  </property>
  <property fmtid="{D5CDD505-2E9C-101B-9397-08002B2CF9AE}" pid="14" name="NLLInformationCollection">
    <vt:lpwstr/>
  </property>
  <property fmtid="{D5CDD505-2E9C-101B-9397-08002B2CF9AE}" pid="15" name="NLLProjectDescription">
    <vt:lpwstr/>
  </property>
  <property fmtid="{D5CDD505-2E9C-101B-9397-08002B2CF9AE}" pid="16" name="PsychiatricCodeTaxHTField0">
    <vt:lpwstr/>
  </property>
  <property fmtid="{D5CDD505-2E9C-101B-9397-08002B2CF9AE}" pid="17" name="NLLStakeholder">
    <vt:lpwstr/>
  </property>
  <property fmtid="{D5CDD505-2E9C-101B-9397-08002B2CF9AE}" pid="18" name="TLVCodeDiagnosisTaxHTField0">
    <vt:lpwstr/>
  </property>
  <property fmtid="{D5CDD505-2E9C-101B-9397-08002B2CF9AE}" pid="19" name="NPUCode">
    <vt:lpwstr/>
  </property>
  <property fmtid="{D5CDD505-2E9C-101B-9397-08002B2CF9AE}" pid="20" name="NLLClosureDate">
    <vt:lpwstr/>
  </property>
  <property fmtid="{D5CDD505-2E9C-101B-9397-08002B2CF9AE}" pid="21" name="NLLProducerplaceID">
    <vt:lpwstr/>
  </property>
  <property fmtid="{D5CDD505-2E9C-101B-9397-08002B2CF9AE}" pid="22" name="NLLPublishedTemplate">
    <vt:lpwstr/>
  </property>
  <property fmtid="{D5CDD505-2E9C-101B-9397-08002B2CF9AE}" pid="23" name="NLLWFComment">
    <vt:lpwstr/>
  </property>
  <property fmtid="{D5CDD505-2E9C-101B-9397-08002B2CF9AE}" pid="24" name="NLLPTCName">
    <vt:lpwstr/>
  </property>
  <property fmtid="{D5CDD505-2E9C-101B-9397-08002B2CF9AE}" pid="25" name="SpecialtyTaxHTField0">
    <vt:lpwstr/>
  </property>
  <property fmtid="{D5CDD505-2E9C-101B-9397-08002B2CF9AE}" pid="26" name="CareActionCodeNonSurgical">
    <vt:lpwstr/>
  </property>
  <property fmtid="{D5CDD505-2E9C-101B-9397-08002B2CF9AE}" pid="27" name="AnalysisNameTaxHTField0">
    <vt:lpwstr/>
  </property>
  <property fmtid="{D5CDD505-2E9C-101B-9397-08002B2CF9AE}" pid="28" name="Specialty">
    <vt:lpwstr/>
  </property>
  <property fmtid="{D5CDD505-2E9C-101B-9397-08002B2CF9AE}" pid="29" name="NLLProjectUrl">
    <vt:lpwstr/>
  </property>
  <property fmtid="{D5CDD505-2E9C-101B-9397-08002B2CF9AE}" pid="30" name="NLLMeetingTypeTaxHTField0">
    <vt:lpwstr/>
  </property>
  <property fmtid="{D5CDD505-2E9C-101B-9397-08002B2CF9AE}" pid="31" name="NLLTemplateStatus">
    <vt:lpwstr/>
  </property>
  <property fmtid="{D5CDD505-2E9C-101B-9397-08002B2CF9AE}" pid="32" name="NLLProjectLeader">
    <vt:lpwstr/>
  </property>
  <property fmtid="{D5CDD505-2E9C-101B-9397-08002B2CF9AE}" pid="33" name="NLLPTCProcessLeader">
    <vt:lpwstr/>
  </property>
  <property fmtid="{D5CDD505-2E9C-101B-9397-08002B2CF9AE}" pid="34" name="NLLDecisionLevelManagedTaxHTField0">
    <vt:lpwstr/>
  </property>
  <property fmtid="{D5CDD505-2E9C-101B-9397-08002B2CF9AE}" pid="35" name="NLLDefaultTemplate">
    <vt:lpwstr/>
  </property>
  <property fmtid="{D5CDD505-2E9C-101B-9397-08002B2CF9AE}" pid="36" name="NLLApprovedBy">
    <vt:lpwstr/>
  </property>
  <property fmtid="{D5CDD505-2E9C-101B-9397-08002B2CF9AE}" pid="37" name="NLLProjectVisitor">
    <vt:lpwstr/>
  </property>
  <property fmtid="{D5CDD505-2E9C-101B-9397-08002B2CF9AE}" pid="38" name="NLLDecisionLevelManaged">
    <vt:lpwstr/>
  </property>
  <property fmtid="{D5CDD505-2E9C-101B-9397-08002B2CF9AE}" pid="39" name="CompulsoryAction">
    <vt:lpwstr/>
  </property>
  <property fmtid="{D5CDD505-2E9C-101B-9397-08002B2CF9AE}" pid="40" name="NLLProjectDivisionTaxHTField0">
    <vt:lpwstr/>
  </property>
  <property fmtid="{D5CDD505-2E9C-101B-9397-08002B2CF9AE}" pid="41" name="ICD10CodeTaxHTField0">
    <vt:lpwstr/>
  </property>
  <property fmtid="{D5CDD505-2E9C-101B-9397-08002B2CF9AE}" pid="42" name="Godkänn dokument">
    <vt:lpwstr>, </vt:lpwstr>
  </property>
  <property fmtid="{D5CDD505-2E9C-101B-9397-08002B2CF9AE}" pid="43" name="NLLProjectOwner">
    <vt:lpwstr/>
  </property>
  <property fmtid="{D5CDD505-2E9C-101B-9397-08002B2CF9AE}" pid="44" name="NPUCodeTaxHTField0">
    <vt:lpwstr/>
  </property>
  <property fmtid="{D5CDD505-2E9C-101B-9397-08002B2CF9AE}" pid="45" name="NLLTemplateFolderDescription">
    <vt:lpwstr/>
  </property>
  <property fmtid="{D5CDD505-2E9C-101B-9397-08002B2CF9AE}" pid="46" name="TLVCodeAction">
    <vt:lpwstr/>
  </property>
  <property fmtid="{D5CDD505-2E9C-101B-9397-08002B2CF9AE}" pid="47" name="RadiologicalCode">
    <vt:lpwstr/>
  </property>
  <property fmtid="{D5CDD505-2E9C-101B-9397-08002B2CF9AE}" pid="48" name="References">
    <vt:lpwstr/>
  </property>
  <property fmtid="{D5CDD505-2E9C-101B-9397-08002B2CF9AE}" pid="49" name="prdProcess">
    <vt:lpwstr/>
  </property>
  <property fmtid="{D5CDD505-2E9C-101B-9397-08002B2CF9AE}" pid="50" name="NLLProjectOrderStatus">
    <vt:lpwstr/>
  </property>
  <property fmtid="{D5CDD505-2E9C-101B-9397-08002B2CF9AE}" pid="51" name="NLLReferenceGroup">
    <vt:lpwstr/>
  </property>
  <property fmtid="{D5CDD505-2E9C-101B-9397-08002B2CF9AE}" pid="52" name="TLVCodeDiagnosis">
    <vt:lpwstr/>
  </property>
  <property fmtid="{D5CDD505-2E9C-101B-9397-08002B2CF9AE}" pid="53" name="NLLPTCVISEditor">
    <vt:lpwstr/>
  </property>
  <property fmtid="{D5CDD505-2E9C-101B-9397-08002B2CF9AE}" pid="54" name="PharmaceuticalCode">
    <vt:lpwstr/>
  </property>
  <property fmtid="{D5CDD505-2E9C-101B-9397-08002B2CF9AE}" pid="55" name="NLLInitiationDate">
    <vt:lpwstr/>
  </property>
  <property fmtid="{D5CDD505-2E9C-101B-9397-08002B2CF9AE}" pid="56" name="NLLProjectNr">
    <vt:lpwstr/>
  </property>
  <property fmtid="{D5CDD505-2E9C-101B-9397-08002B2CF9AE}" pid="57" name="ReferencesTaxHTField0">
    <vt:lpwstr/>
  </property>
  <property fmtid="{D5CDD505-2E9C-101B-9397-08002B2CF9AE}" pid="58" name="NLLWindingUpDate">
    <vt:lpwstr/>
  </property>
  <property fmtid="{D5CDD505-2E9C-101B-9397-08002B2CF9AE}" pid="59" name="TLVCodeActionTaxHTField0">
    <vt:lpwstr/>
  </property>
  <property fmtid="{D5CDD505-2E9C-101B-9397-08002B2CF9AE}" pid="60" name="Granska dokument">
    <vt:lpwstr>, </vt:lpwstr>
  </property>
  <property fmtid="{D5CDD505-2E9C-101B-9397-08002B2CF9AE}" pid="61" name="NLLProjectTypeTaxHTField0">
    <vt:lpwstr/>
  </property>
  <property fmtid="{D5CDD505-2E9C-101B-9397-08002B2CF9AE}" pid="62" name="NLLPTCProcessTeam">
    <vt:lpwstr/>
  </property>
  <property fmtid="{D5CDD505-2E9C-101B-9397-08002B2CF9AE}" pid="63" name="RadiologicalCodeTaxHTField0">
    <vt:lpwstr/>
  </property>
  <property fmtid="{D5CDD505-2E9C-101B-9397-08002B2CF9AE}" pid="64" name="NLLImplementationDate">
    <vt:lpwstr/>
  </property>
  <property fmtid="{D5CDD505-2E9C-101B-9397-08002B2CF9AE}" pid="65" name="NLLProjectDivision">
    <vt:lpwstr/>
  </property>
  <property fmtid="{D5CDD505-2E9C-101B-9397-08002B2CF9AE}" pid="66" name="PsychiatricCode">
    <vt:lpwstr/>
  </property>
  <property fmtid="{D5CDD505-2E9C-101B-9397-08002B2CF9AE}" pid="67" name="Publicera dokument">
    <vt:lpwstr>, </vt:lpwstr>
  </property>
  <property fmtid="{D5CDD505-2E9C-101B-9397-08002B2CF9AE}" pid="68" name="NLLProjectType">
    <vt:lpwstr/>
  </property>
  <property fmtid="{D5CDD505-2E9C-101B-9397-08002B2CF9AE}" pid="69" name="AnalysisName">
    <vt:lpwstr/>
  </property>
  <property fmtid="{D5CDD505-2E9C-101B-9397-08002B2CF9AE}" pid="70" name="NLLMtptCodeTaxHTField0">
    <vt:lpwstr/>
  </property>
  <property fmtid="{D5CDD505-2E9C-101B-9397-08002B2CF9AE}" pid="71" name="NLLLatestProjectTrackingDate">
    <vt:lpwstr/>
  </property>
  <property fmtid="{D5CDD505-2E9C-101B-9397-08002B2CF9AE}" pid="72" name="NLLDocumentType">
    <vt:lpwstr>22;#Presentation|981e6eac-a633-4de2-91a2-d5e48e1c0d00</vt:lpwstr>
  </property>
  <property fmtid="{D5CDD505-2E9C-101B-9397-08002B2CF9AE}" pid="73" name="NLLProjectTypeText">
    <vt:lpwstr/>
  </property>
  <property fmtid="{D5CDD505-2E9C-101B-9397-08002B2CF9AE}" pid="74" name="NLLEstablishingDate">
    <vt:lpwstr/>
  </property>
  <property fmtid="{D5CDD505-2E9C-101B-9397-08002B2CF9AE}" pid="75" name="NLLProjectMember">
    <vt:lpwstr/>
  </property>
  <property fmtid="{D5CDD505-2E9C-101B-9397-08002B2CF9AE}" pid="76" name="NLLProcessTeamLookup">
    <vt:lpwstr/>
  </property>
  <property fmtid="{D5CDD505-2E9C-101B-9397-08002B2CF9AE}" pid="77" name="CareActionCodeNonSurgicalTaxHTField0">
    <vt:lpwstr/>
  </property>
  <property fmtid="{D5CDD505-2E9C-101B-9397-08002B2CF9AE}" pid="78" name="CompulsoryActionTaxHTField0">
    <vt:lpwstr/>
  </property>
  <property fmtid="{D5CDD505-2E9C-101B-9397-08002B2CF9AE}" pid="79" name="NLLMeetingType">
    <vt:lpwstr/>
  </property>
  <property fmtid="{D5CDD505-2E9C-101B-9397-08002B2CF9AE}" pid="80" name="NLLProjectLeaderDiv">
    <vt:lpwstr/>
  </property>
  <property fmtid="{D5CDD505-2E9C-101B-9397-08002B2CF9AE}" pid="81" name="NLLProjectName">
    <vt:lpwstr/>
  </property>
  <property fmtid="{D5CDD505-2E9C-101B-9397-08002B2CF9AE}" pid="82" name="NLLMtptCode">
    <vt:lpwstr/>
  </property>
  <property fmtid="{D5CDD505-2E9C-101B-9397-08002B2CF9AE}" pid="83" name="ICD10Code">
    <vt:lpwstr/>
  </property>
  <property fmtid="{D5CDD505-2E9C-101B-9397-08002B2CF9AE}" pid="84" name="NLLProjectStatus">
    <vt:lpwstr/>
  </property>
  <property fmtid="{D5CDD505-2E9C-101B-9397-08002B2CF9AE}" pid="85" name="NLLSteeringGroup">
    <vt:lpwstr/>
  </property>
  <property fmtid="{D5CDD505-2E9C-101B-9397-08002B2CF9AE}" pid="86" name="CareActionCodeSurgicalTaxHTField0">
    <vt:lpwstr/>
  </property>
  <property fmtid="{D5CDD505-2E9C-101B-9397-08002B2CF9AE}" pid="87" name="PharmaceuticalCodeTaxHTField0">
    <vt:lpwstr/>
  </property>
  <property fmtid="{D5CDD505-2E9C-101B-9397-08002B2CF9AE}" pid="88" name="_dlc_policyId">
    <vt:lpwstr>/producentplats/lansstyrgrupp/Publicerade</vt:lpwstr>
  </property>
  <property fmtid="{D5CDD505-2E9C-101B-9397-08002B2CF9AE}" pid="89" name="ItemRetentionFormula">
    <vt:lpwstr>&lt;formula id="Microsoft.Office.RecordsManagement.PolicyFeatures.Expiration.Formula.BuiltIn"&gt;&lt;number&gt;0&lt;/number&gt;&lt;property&gt;NLLThinningTime&lt;/property&gt;&lt;period&gt;months&lt;/period&gt;&lt;/formula&gt;</vt:lpwstr>
  </property>
  <property fmtid="{D5CDD505-2E9C-101B-9397-08002B2CF9AE}" pid="90" name="TaxCatchAll">
    <vt:lpwstr>41;#studieresa 2019|6b8b06af-1fb2-48bf-aa0e-16e4289fd5c4;#22;#Presentation|981e6eac-a633-4de2-91a2-d5e48e1c0d00;#2;#LSG|ba7f548d-7cc9-4dc7-aa8a-c5f8cc10d00e;#1;#Länsstyrgrupp|40c9582e-9040-4ee0-a5ab-267ced39ceea</vt:lpwstr>
  </property>
  <property fmtid="{D5CDD505-2E9C-101B-9397-08002B2CF9AE}" pid="91" name="_dlc_ExpireDate">
    <vt:filetime>2022-01-25T11:52:21Z</vt:filetime>
  </property>
</Properties>
</file>