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6" r:id="rId3"/>
    <p:sldId id="261" r:id="rId4"/>
    <p:sldId id="264" r:id="rId5"/>
    <p:sldId id="262" r:id="rId6"/>
    <p:sldId id="263" r:id="rId7"/>
    <p:sldId id="265" r:id="rId8"/>
  </p:sldIdLst>
  <p:sldSz cx="9144000" cy="5143500" type="screen16x9"/>
  <p:notesSz cx="6797675" cy="98742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8"/>
    <a:srgbClr val="155697"/>
    <a:srgbClr val="83C55B"/>
    <a:srgbClr val="0070C0"/>
    <a:srgbClr val="000000"/>
    <a:srgbClr val="D0E6CF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2842" autoAdjust="0"/>
  </p:normalViewPr>
  <p:slideViewPr>
    <p:cSldViewPr snapToGrid="0" showGuides="1">
      <p:cViewPr varScale="1">
        <p:scale>
          <a:sx n="154" d="100"/>
          <a:sy n="154" d="100"/>
        </p:scale>
        <p:origin x="366" y="126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0" tIns="45560" rIns="91120" bIns="4556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690268"/>
            <a:ext cx="5438140" cy="4443413"/>
          </a:xfrm>
          <a:prstGeom prst="rect">
            <a:avLst/>
          </a:prstGeom>
        </p:spPr>
        <p:txBody>
          <a:bodyPr vert="horz" lIns="91120" tIns="45560" rIns="91120" bIns="4556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joanna.hansson@norrbotten.s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rrbotten.se/smorgasbor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856" y="1015591"/>
            <a:ext cx="8513144" cy="1011503"/>
          </a:xfrm>
        </p:spPr>
        <p:txBody>
          <a:bodyPr/>
          <a:lstStyle/>
          <a:p>
            <a:pPr algn="l"/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Så arbetar Region Norrbotten med att verkställa Norrbottens folkhälsostrategi</a:t>
            </a:r>
            <a:br>
              <a:rPr lang="sv-SE" dirty="0" smtClean="0"/>
            </a:br>
            <a:endParaRPr lang="sv-SE" sz="3600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4"/>
          </p:nvPr>
        </p:nvSpPr>
        <p:spPr>
          <a:xfrm>
            <a:off x="4544639" y="1852948"/>
            <a:ext cx="3584425" cy="688539"/>
          </a:xfrm>
        </p:spPr>
        <p:txBody>
          <a:bodyPr/>
          <a:lstStyle/>
          <a:p>
            <a:pPr algn="l"/>
            <a:r>
              <a:rPr lang="sv-SE" b="1" dirty="0" err="1" smtClean="0"/>
              <a:t>Polsam</a:t>
            </a:r>
            <a:r>
              <a:rPr lang="sv-SE" b="1" dirty="0" smtClean="0"/>
              <a:t> </a:t>
            </a:r>
            <a:r>
              <a:rPr lang="sv-SE" b="1" dirty="0"/>
              <a:t>2020-11-12 </a:t>
            </a:r>
            <a:r>
              <a:rPr lang="sv-SE" dirty="0"/>
              <a:t/>
            </a:r>
            <a:br>
              <a:rPr lang="sv-SE" dirty="0"/>
            </a:br>
            <a:r>
              <a:rPr lang="sv-SE" sz="1050" dirty="0" smtClean="0"/>
              <a:t>Joanna Hansson, strateg, Folkhälsocentrum</a:t>
            </a:r>
            <a:r>
              <a:rPr lang="sv-SE" sz="1050" dirty="0"/>
              <a:t/>
            </a:r>
            <a:br>
              <a:rPr lang="sv-SE" sz="1050" dirty="0"/>
            </a:br>
            <a:r>
              <a:rPr lang="sv-SE" sz="1050" dirty="0" smtClean="0">
                <a:hlinkClick r:id="rId2"/>
              </a:rPr>
              <a:t>joanna.hansson@norrbotten.se</a:t>
            </a:r>
            <a:endParaRPr lang="sv-SE" sz="1050" dirty="0" smtClean="0"/>
          </a:p>
          <a:p>
            <a:pPr algn="l"/>
            <a:endParaRPr lang="sv-SE" sz="1050" dirty="0" smtClean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1" t="4037" r="4650" b="4691"/>
          <a:stretch/>
        </p:blipFill>
        <p:spPr>
          <a:xfrm>
            <a:off x="871962" y="1767440"/>
            <a:ext cx="3496828" cy="259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6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98526" y="858284"/>
            <a:ext cx="6497905" cy="1011503"/>
          </a:xfrm>
        </p:spPr>
        <p:txBody>
          <a:bodyPr/>
          <a:lstStyle/>
          <a:p>
            <a:r>
              <a:rPr lang="sv-SE" dirty="0"/>
              <a:t>Vad </a:t>
            </a:r>
            <a:r>
              <a:rPr lang="sv-SE" dirty="0" smtClean="0"/>
              <a:t>betyder hälsofrämjande samhällsstruktur?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4" name="Rektangel 3"/>
          <p:cNvSpPr/>
          <p:nvPr/>
        </p:nvSpPr>
        <p:spPr bwMode="auto">
          <a:xfrm>
            <a:off x="1639910" y="1565873"/>
            <a:ext cx="6015135" cy="94550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2600" dirty="0" smtClean="0">
                <a:latin typeface="Arial" charset="0"/>
              </a:rPr>
              <a:t>Vad stoppade smittspridningen av </a:t>
            </a:r>
            <a:r>
              <a:rPr kumimoji="0" lang="sv-SE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Covid</a:t>
            </a:r>
            <a:r>
              <a:rPr kumimoji="0" lang="sv-SE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19?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393" y="2579142"/>
            <a:ext cx="1765628" cy="1499118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 rot="212534">
            <a:off x="379971" y="3162471"/>
            <a:ext cx="13960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Tvätta händerna!</a:t>
            </a:r>
            <a:endParaRPr lang="sv-SE" sz="1200" dirty="0"/>
          </a:p>
        </p:txBody>
      </p:sp>
      <p:sp>
        <p:nvSpPr>
          <p:cNvPr id="8" name="textruta 7"/>
          <p:cNvSpPr txBox="1"/>
          <p:nvPr/>
        </p:nvSpPr>
        <p:spPr>
          <a:xfrm rot="20760550">
            <a:off x="685180" y="3647845"/>
            <a:ext cx="1225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Håll avstånd!</a:t>
            </a:r>
          </a:p>
        </p:txBody>
      </p:sp>
      <p:sp>
        <p:nvSpPr>
          <p:cNvPr id="9" name="textruta 8"/>
          <p:cNvSpPr txBox="1"/>
          <p:nvPr/>
        </p:nvSpPr>
        <p:spPr>
          <a:xfrm rot="19749838">
            <a:off x="478009" y="4064279"/>
            <a:ext cx="19843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Hosta i knävecket </a:t>
            </a:r>
            <a:r>
              <a:rPr lang="sv-SE" sz="1200" dirty="0">
                <a:sym typeface="Wingdings" panose="05000000000000000000" pitchFamily="2" charset="2"/>
              </a:rPr>
              <a:t></a:t>
            </a:r>
            <a:endParaRPr lang="sv-SE" sz="1200" dirty="0"/>
          </a:p>
        </p:txBody>
      </p:sp>
      <p:grpSp>
        <p:nvGrpSpPr>
          <p:cNvPr id="16" name="Grupp 15"/>
          <p:cNvGrpSpPr/>
          <p:nvPr/>
        </p:nvGrpSpPr>
        <p:grpSpPr>
          <a:xfrm>
            <a:off x="5875169" y="2722451"/>
            <a:ext cx="2294648" cy="1705688"/>
            <a:chOff x="5727440" y="2847136"/>
            <a:chExt cx="2294648" cy="1705688"/>
          </a:xfrm>
        </p:grpSpPr>
        <p:pic>
          <p:nvPicPr>
            <p:cNvPr id="10" name="Bildobjekt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7440" y="2847136"/>
              <a:ext cx="2294648" cy="1705688"/>
            </a:xfrm>
            <a:prstGeom prst="rect">
              <a:avLst/>
            </a:prstGeom>
          </p:spPr>
        </p:pic>
        <p:sp>
          <p:nvSpPr>
            <p:cNvPr id="11" name="Kors 10"/>
            <p:cNvSpPr/>
            <p:nvPr/>
          </p:nvSpPr>
          <p:spPr bwMode="auto">
            <a:xfrm>
              <a:off x="7159415" y="3497130"/>
              <a:ext cx="429482" cy="399203"/>
            </a:xfrm>
            <a:prstGeom prst="plus">
              <a:avLst>
                <a:gd name="adj" fmla="val 39032"/>
              </a:avLst>
            </a:prstGeom>
            <a:solidFill>
              <a:srgbClr val="C0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5" name="Grupp 14"/>
          <p:cNvGrpSpPr/>
          <p:nvPr/>
        </p:nvGrpSpPr>
        <p:grpSpPr>
          <a:xfrm>
            <a:off x="3676453" y="2642279"/>
            <a:ext cx="2139217" cy="1995727"/>
            <a:chOff x="3757729" y="2995547"/>
            <a:chExt cx="2139217" cy="1995727"/>
          </a:xfrm>
        </p:grpSpPr>
        <p:pic>
          <p:nvPicPr>
            <p:cNvPr id="13" name="Bildobjekt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829474" y="2923802"/>
              <a:ext cx="1995727" cy="2139217"/>
            </a:xfrm>
            <a:prstGeom prst="rect">
              <a:avLst/>
            </a:prstGeom>
          </p:spPr>
        </p:pic>
        <p:sp>
          <p:nvSpPr>
            <p:cNvPr id="12" name="textruta 11"/>
            <p:cNvSpPr txBox="1"/>
            <p:nvPr/>
          </p:nvSpPr>
          <p:spPr>
            <a:xfrm>
              <a:off x="3971152" y="3220121"/>
              <a:ext cx="1802972" cy="15465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b="1" dirty="0" smtClean="0"/>
                <a:t>Strukturella</a:t>
              </a:r>
              <a:endParaRPr lang="sv-SE" sz="1050" b="1" dirty="0"/>
            </a:p>
            <a:p>
              <a:r>
                <a:rPr lang="sv-SE" sz="1050" b="1" dirty="0" smtClean="0"/>
                <a:t>rekommendationer</a:t>
              </a:r>
            </a:p>
            <a:p>
              <a:r>
                <a:rPr lang="sv-SE" sz="1050" dirty="0" smtClean="0"/>
                <a:t>- Max 50 personer</a:t>
              </a:r>
            </a:p>
            <a:p>
              <a:r>
                <a:rPr lang="sv-SE" sz="1050" dirty="0" smtClean="0"/>
                <a:t>- Munskydd på/av</a:t>
              </a:r>
            </a:p>
            <a:p>
              <a:r>
                <a:rPr lang="sv-SE" sz="1050" dirty="0" smtClean="0"/>
                <a:t>- Res inte</a:t>
              </a:r>
            </a:p>
            <a:p>
              <a:r>
                <a:rPr lang="sv-SE" sz="1050" dirty="0" smtClean="0"/>
                <a:t>- Åk inte kollektivt </a:t>
              </a:r>
            </a:p>
            <a:p>
              <a:r>
                <a:rPr lang="sv-SE" sz="1050" dirty="0" smtClean="0"/>
                <a:t>- Tack och god natt 22.00</a:t>
              </a:r>
            </a:p>
            <a:p>
              <a:r>
                <a:rPr lang="sv-SE" sz="1050" dirty="0" smtClean="0"/>
                <a:t>- Stängda äldreboenden</a:t>
              </a:r>
            </a:p>
            <a:p>
              <a:r>
                <a:rPr lang="sv-SE" sz="1050" dirty="0" smtClean="0"/>
                <a:t>- Ingen karensdag</a:t>
              </a:r>
              <a:endParaRPr lang="sv-SE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2049682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ruta 8"/>
          <p:cNvSpPr txBox="1"/>
          <p:nvPr/>
        </p:nvSpPr>
        <p:spPr>
          <a:xfrm>
            <a:off x="575730" y="474030"/>
            <a:ext cx="5633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>
                <a:solidFill>
                  <a:schemeClr val="accent1"/>
                </a:solidFill>
              </a:rPr>
              <a:t>Modell för </a:t>
            </a:r>
            <a:r>
              <a:rPr lang="sv-SE" sz="2800" b="1" dirty="0" smtClean="0">
                <a:solidFill>
                  <a:schemeClr val="accent1"/>
                </a:solidFill>
              </a:rPr>
              <a:t>genomförande, Norrbottens folkhälsostrategi</a:t>
            </a:r>
            <a:endParaRPr lang="sv-SE" sz="2800" b="1" dirty="0">
              <a:solidFill>
                <a:schemeClr val="accent1"/>
              </a:solidFill>
            </a:endParaRPr>
          </a:p>
        </p:txBody>
      </p:sp>
      <p:sp>
        <p:nvSpPr>
          <p:cNvPr id="10" name="Ellips 9"/>
          <p:cNvSpPr/>
          <p:nvPr/>
        </p:nvSpPr>
        <p:spPr bwMode="auto">
          <a:xfrm>
            <a:off x="3691637" y="2825419"/>
            <a:ext cx="2525467" cy="1247753"/>
          </a:xfrm>
          <a:prstGeom prst="ellipse">
            <a:avLst/>
          </a:prstGeom>
          <a:noFill/>
          <a:ln w="762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Rak pil 10"/>
          <p:cNvCxnSpPr/>
          <p:nvPr/>
        </p:nvCxnSpPr>
        <p:spPr bwMode="auto">
          <a:xfrm>
            <a:off x="1405737" y="2702450"/>
            <a:ext cx="342038" cy="290106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2" name="Ellips 11"/>
          <p:cNvSpPr/>
          <p:nvPr/>
        </p:nvSpPr>
        <p:spPr bwMode="auto">
          <a:xfrm>
            <a:off x="1747775" y="2939420"/>
            <a:ext cx="502099" cy="463438"/>
          </a:xfrm>
          <a:prstGeom prst="ellipse">
            <a:avLst/>
          </a:prstGeom>
          <a:solidFill>
            <a:srgbClr val="445C7A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Rak pil 12"/>
          <p:cNvCxnSpPr/>
          <p:nvPr/>
        </p:nvCxnSpPr>
        <p:spPr bwMode="auto">
          <a:xfrm flipV="1">
            <a:off x="1482389" y="3402858"/>
            <a:ext cx="269594" cy="231015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Rak pil 13"/>
          <p:cNvCxnSpPr/>
          <p:nvPr/>
        </p:nvCxnSpPr>
        <p:spPr bwMode="auto">
          <a:xfrm flipH="1" flipV="1">
            <a:off x="2417288" y="3208245"/>
            <a:ext cx="590735" cy="32477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textruta 14"/>
          <p:cNvSpPr txBox="1"/>
          <p:nvPr/>
        </p:nvSpPr>
        <p:spPr>
          <a:xfrm rot="302550">
            <a:off x="2675202" y="2795817"/>
            <a:ext cx="92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solidFill>
                  <a:srgbClr val="C00000"/>
                </a:solidFill>
              </a:rPr>
              <a:t>Insatser LST</a:t>
            </a:r>
            <a:endParaRPr lang="sv-SE" sz="1200" dirty="0">
              <a:solidFill>
                <a:srgbClr val="C00000"/>
              </a:solidFill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861785" y="3656678"/>
            <a:ext cx="1082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solidFill>
                  <a:srgbClr val="C00000"/>
                </a:solidFill>
              </a:rPr>
              <a:t>Insatser Region BD</a:t>
            </a:r>
            <a:endParaRPr lang="sv-SE" sz="1200" dirty="0">
              <a:solidFill>
                <a:srgbClr val="C00000"/>
              </a:solidFill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575730" y="2231482"/>
            <a:ext cx="1423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solidFill>
                  <a:srgbClr val="C00000"/>
                </a:solidFill>
              </a:rPr>
              <a:t>Insatser </a:t>
            </a:r>
            <a:br>
              <a:rPr lang="sv-SE" sz="1200" dirty="0" smtClean="0">
                <a:solidFill>
                  <a:srgbClr val="C00000"/>
                </a:solidFill>
              </a:rPr>
            </a:br>
            <a:r>
              <a:rPr lang="sv-SE" sz="1200" dirty="0" smtClean="0">
                <a:solidFill>
                  <a:srgbClr val="C00000"/>
                </a:solidFill>
              </a:rPr>
              <a:t>Svenska kyrkan</a:t>
            </a:r>
            <a:endParaRPr lang="sv-SE" sz="1200" dirty="0">
              <a:solidFill>
                <a:srgbClr val="C00000"/>
              </a:solidFill>
            </a:endParaRPr>
          </a:p>
        </p:txBody>
      </p:sp>
      <p:grpSp>
        <p:nvGrpSpPr>
          <p:cNvPr id="18" name="Grupp 17"/>
          <p:cNvGrpSpPr/>
          <p:nvPr/>
        </p:nvGrpSpPr>
        <p:grpSpPr>
          <a:xfrm>
            <a:off x="3742824" y="1599639"/>
            <a:ext cx="2292388" cy="2916844"/>
            <a:chOff x="2425832" y="3051259"/>
            <a:chExt cx="1587818" cy="1970499"/>
          </a:xfrm>
        </p:grpSpPr>
        <p:sp>
          <p:nvSpPr>
            <p:cNvPr id="19" name="Parallelltrapets 18"/>
            <p:cNvSpPr/>
            <p:nvPr/>
          </p:nvSpPr>
          <p:spPr bwMode="auto">
            <a:xfrm>
              <a:off x="2425832" y="3943562"/>
              <a:ext cx="1587818" cy="641412"/>
            </a:xfrm>
            <a:prstGeom prst="trapezoid">
              <a:avLst>
                <a:gd name="adj" fmla="val 52796"/>
              </a:avLst>
            </a:prstGeom>
            <a:noFill/>
            <a:ln w="12700" cap="flat" cmpd="sng" algn="ctr">
              <a:solidFill>
                <a:srgbClr val="155697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Likbent triangel 19"/>
            <p:cNvSpPr/>
            <p:nvPr/>
          </p:nvSpPr>
          <p:spPr bwMode="auto">
            <a:xfrm>
              <a:off x="3038827" y="3051259"/>
              <a:ext cx="354323" cy="388541"/>
            </a:xfrm>
            <a:prstGeom prst="triangle">
              <a:avLst>
                <a:gd name="adj" fmla="val 51040"/>
              </a:avLst>
            </a:prstGeom>
            <a:noFill/>
            <a:ln w="12700" cap="flat" cmpd="sng" algn="ctr">
              <a:solidFill>
                <a:srgbClr val="155697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1" name="Rak pil 20"/>
            <p:cNvCxnSpPr/>
            <p:nvPr/>
          </p:nvCxnSpPr>
          <p:spPr bwMode="auto">
            <a:xfrm flipV="1">
              <a:off x="2879280" y="4626954"/>
              <a:ext cx="0" cy="394804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2" name="Rak pil 21"/>
            <p:cNvCxnSpPr/>
            <p:nvPr/>
          </p:nvCxnSpPr>
          <p:spPr bwMode="auto">
            <a:xfrm flipV="1">
              <a:off x="3145862" y="4620519"/>
              <a:ext cx="0" cy="394804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3" name="Rak pil 22"/>
            <p:cNvCxnSpPr/>
            <p:nvPr/>
          </p:nvCxnSpPr>
          <p:spPr bwMode="auto">
            <a:xfrm flipV="1">
              <a:off x="3399185" y="4626954"/>
              <a:ext cx="1" cy="394804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4" name="Ellips 23"/>
            <p:cNvSpPr/>
            <p:nvPr/>
          </p:nvSpPr>
          <p:spPr bwMode="auto">
            <a:xfrm>
              <a:off x="3678266" y="4321302"/>
              <a:ext cx="189884" cy="164928"/>
            </a:xfrm>
            <a:prstGeom prst="ellipse">
              <a:avLst/>
            </a:prstGeom>
            <a:solidFill>
              <a:srgbClr val="445C7A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Ellips 24"/>
            <p:cNvSpPr/>
            <p:nvPr/>
          </p:nvSpPr>
          <p:spPr bwMode="auto">
            <a:xfrm>
              <a:off x="2809831" y="4002716"/>
              <a:ext cx="189884" cy="164928"/>
            </a:xfrm>
            <a:prstGeom prst="ellipse">
              <a:avLst/>
            </a:prstGeom>
            <a:solidFill>
              <a:srgbClr val="445C7A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Ellips 25"/>
            <p:cNvSpPr/>
            <p:nvPr/>
          </p:nvSpPr>
          <p:spPr bwMode="auto">
            <a:xfrm>
              <a:off x="3562832" y="4175281"/>
              <a:ext cx="189884" cy="164928"/>
            </a:xfrm>
            <a:prstGeom prst="ellipse">
              <a:avLst/>
            </a:prstGeom>
            <a:solidFill>
              <a:srgbClr val="445C7A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Ellips 26"/>
            <p:cNvSpPr/>
            <p:nvPr/>
          </p:nvSpPr>
          <p:spPr bwMode="auto">
            <a:xfrm>
              <a:off x="3336603" y="4160238"/>
              <a:ext cx="189884" cy="164928"/>
            </a:xfrm>
            <a:prstGeom prst="ellipse">
              <a:avLst/>
            </a:prstGeom>
            <a:solidFill>
              <a:srgbClr val="445C7A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Ellips 27"/>
            <p:cNvSpPr/>
            <p:nvPr/>
          </p:nvSpPr>
          <p:spPr bwMode="auto">
            <a:xfrm>
              <a:off x="3467890" y="4323832"/>
              <a:ext cx="189884" cy="164928"/>
            </a:xfrm>
            <a:prstGeom prst="ellipse">
              <a:avLst/>
            </a:prstGeom>
            <a:solidFill>
              <a:srgbClr val="445C7A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Ellips 28"/>
            <p:cNvSpPr/>
            <p:nvPr/>
          </p:nvSpPr>
          <p:spPr bwMode="auto">
            <a:xfrm>
              <a:off x="3132729" y="4149268"/>
              <a:ext cx="189884" cy="164928"/>
            </a:xfrm>
            <a:prstGeom prst="ellipse">
              <a:avLst/>
            </a:prstGeom>
            <a:solidFill>
              <a:srgbClr val="445C7A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Ellips 29"/>
            <p:cNvSpPr/>
            <p:nvPr/>
          </p:nvSpPr>
          <p:spPr bwMode="auto">
            <a:xfrm>
              <a:off x="3050920" y="3996563"/>
              <a:ext cx="189884" cy="164928"/>
            </a:xfrm>
            <a:prstGeom prst="ellipse">
              <a:avLst/>
            </a:prstGeom>
            <a:solidFill>
              <a:srgbClr val="445C7A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Ellips 30"/>
            <p:cNvSpPr/>
            <p:nvPr/>
          </p:nvSpPr>
          <p:spPr bwMode="auto">
            <a:xfrm>
              <a:off x="3031624" y="4321302"/>
              <a:ext cx="189884" cy="164928"/>
            </a:xfrm>
            <a:prstGeom prst="ellipse">
              <a:avLst/>
            </a:prstGeom>
            <a:solidFill>
              <a:srgbClr val="445C7A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Ellips 31"/>
            <p:cNvSpPr/>
            <p:nvPr/>
          </p:nvSpPr>
          <p:spPr bwMode="auto">
            <a:xfrm>
              <a:off x="2695592" y="4160238"/>
              <a:ext cx="189884" cy="164928"/>
            </a:xfrm>
            <a:prstGeom prst="ellipse">
              <a:avLst/>
            </a:prstGeom>
            <a:solidFill>
              <a:srgbClr val="445C7A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Ellips 32"/>
            <p:cNvSpPr/>
            <p:nvPr/>
          </p:nvSpPr>
          <p:spPr bwMode="auto">
            <a:xfrm>
              <a:off x="3236362" y="4314196"/>
              <a:ext cx="189884" cy="164928"/>
            </a:xfrm>
            <a:prstGeom prst="ellipse">
              <a:avLst/>
            </a:prstGeom>
            <a:solidFill>
              <a:srgbClr val="445C7A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Ellips 33"/>
            <p:cNvSpPr/>
            <p:nvPr/>
          </p:nvSpPr>
          <p:spPr bwMode="auto">
            <a:xfrm>
              <a:off x="2917818" y="4160238"/>
              <a:ext cx="189884" cy="164928"/>
            </a:xfrm>
            <a:prstGeom prst="ellipse">
              <a:avLst/>
            </a:prstGeom>
            <a:solidFill>
              <a:srgbClr val="445C7A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Ellips 34"/>
            <p:cNvSpPr/>
            <p:nvPr/>
          </p:nvSpPr>
          <p:spPr bwMode="auto">
            <a:xfrm>
              <a:off x="2565194" y="4332855"/>
              <a:ext cx="189884" cy="164928"/>
            </a:xfrm>
            <a:prstGeom prst="ellipse">
              <a:avLst/>
            </a:prstGeom>
            <a:solidFill>
              <a:srgbClr val="445C7A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Ellips 35"/>
            <p:cNvSpPr/>
            <p:nvPr/>
          </p:nvSpPr>
          <p:spPr bwMode="auto">
            <a:xfrm>
              <a:off x="2787097" y="4314196"/>
              <a:ext cx="189884" cy="164928"/>
            </a:xfrm>
            <a:prstGeom prst="ellipse">
              <a:avLst/>
            </a:prstGeom>
            <a:solidFill>
              <a:srgbClr val="445C7A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Ellips 36"/>
            <p:cNvSpPr/>
            <p:nvPr/>
          </p:nvSpPr>
          <p:spPr bwMode="auto">
            <a:xfrm>
              <a:off x="3107702" y="3245530"/>
              <a:ext cx="189884" cy="164928"/>
            </a:xfrm>
            <a:prstGeom prst="ellipse">
              <a:avLst/>
            </a:prstGeom>
            <a:solidFill>
              <a:srgbClr val="445C7A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38" name="Grupp 37"/>
            <p:cNvGrpSpPr/>
            <p:nvPr/>
          </p:nvGrpSpPr>
          <p:grpSpPr>
            <a:xfrm>
              <a:off x="2809830" y="3478106"/>
              <a:ext cx="823904" cy="416393"/>
              <a:chOff x="2822733" y="3354677"/>
              <a:chExt cx="770939" cy="416393"/>
            </a:xfrm>
          </p:grpSpPr>
          <p:sp>
            <p:nvSpPr>
              <p:cNvPr id="41" name="Parallelltrapets 40"/>
              <p:cNvSpPr/>
              <p:nvPr/>
            </p:nvSpPr>
            <p:spPr bwMode="auto">
              <a:xfrm>
                <a:off x="2822733" y="3354677"/>
                <a:ext cx="770939" cy="416393"/>
              </a:xfrm>
              <a:prstGeom prst="trapezoid">
                <a:avLst>
                  <a:gd name="adj" fmla="val 51968"/>
                </a:avLst>
              </a:prstGeom>
              <a:noFill/>
              <a:ln w="12700" cap="flat" cmpd="sng" algn="ctr">
                <a:solidFill>
                  <a:srgbClr val="15569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" name="Ellips 41"/>
              <p:cNvSpPr/>
              <p:nvPr/>
            </p:nvSpPr>
            <p:spPr bwMode="auto">
              <a:xfrm>
                <a:off x="2997618" y="3413203"/>
                <a:ext cx="189884" cy="164928"/>
              </a:xfrm>
              <a:prstGeom prst="ellipse">
                <a:avLst/>
              </a:prstGeom>
              <a:solidFill>
                <a:srgbClr val="445C7A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" name="Ellips 42"/>
              <p:cNvSpPr/>
              <p:nvPr/>
            </p:nvSpPr>
            <p:spPr bwMode="auto">
              <a:xfrm>
                <a:off x="3215743" y="3411159"/>
                <a:ext cx="189884" cy="164928"/>
              </a:xfrm>
              <a:prstGeom prst="ellipse">
                <a:avLst/>
              </a:prstGeom>
              <a:solidFill>
                <a:srgbClr val="445C7A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" name="Ellips 43"/>
              <p:cNvSpPr/>
              <p:nvPr/>
            </p:nvSpPr>
            <p:spPr bwMode="auto">
              <a:xfrm>
                <a:off x="3112668" y="3578131"/>
                <a:ext cx="189884" cy="164928"/>
              </a:xfrm>
              <a:prstGeom prst="ellipse">
                <a:avLst/>
              </a:prstGeom>
              <a:solidFill>
                <a:srgbClr val="445C7A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" name="Ellips 44"/>
              <p:cNvSpPr/>
              <p:nvPr/>
            </p:nvSpPr>
            <p:spPr bwMode="auto">
              <a:xfrm>
                <a:off x="3310685" y="3578131"/>
                <a:ext cx="189884" cy="164928"/>
              </a:xfrm>
              <a:prstGeom prst="ellipse">
                <a:avLst/>
              </a:prstGeom>
              <a:solidFill>
                <a:srgbClr val="445C7A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6" name="Ellips 45"/>
              <p:cNvSpPr/>
              <p:nvPr/>
            </p:nvSpPr>
            <p:spPr bwMode="auto">
              <a:xfrm>
                <a:off x="2911573" y="3578131"/>
                <a:ext cx="189884" cy="164928"/>
              </a:xfrm>
              <a:prstGeom prst="ellipse">
                <a:avLst/>
              </a:prstGeom>
              <a:solidFill>
                <a:srgbClr val="445C7A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39" name="Ellips 38"/>
            <p:cNvSpPr/>
            <p:nvPr/>
          </p:nvSpPr>
          <p:spPr bwMode="auto">
            <a:xfrm>
              <a:off x="3454100" y="4010081"/>
              <a:ext cx="189884" cy="164928"/>
            </a:xfrm>
            <a:prstGeom prst="ellipse">
              <a:avLst/>
            </a:prstGeom>
            <a:solidFill>
              <a:srgbClr val="445C7A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Ellips 39"/>
            <p:cNvSpPr/>
            <p:nvPr/>
          </p:nvSpPr>
          <p:spPr bwMode="auto">
            <a:xfrm>
              <a:off x="3242885" y="4000444"/>
              <a:ext cx="189884" cy="164928"/>
            </a:xfrm>
            <a:prstGeom prst="ellipse">
              <a:avLst/>
            </a:prstGeom>
            <a:solidFill>
              <a:srgbClr val="445C7A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7" name="textruta 46"/>
          <p:cNvSpPr txBox="1"/>
          <p:nvPr/>
        </p:nvSpPr>
        <p:spPr>
          <a:xfrm rot="16200000">
            <a:off x="5692366" y="3113994"/>
            <a:ext cx="1386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Grad av behov</a:t>
            </a:r>
            <a:endParaRPr lang="sv-SE" sz="1200" dirty="0"/>
          </a:p>
        </p:txBody>
      </p:sp>
      <p:cxnSp>
        <p:nvCxnSpPr>
          <p:cNvPr id="48" name="Rak pil 47"/>
          <p:cNvCxnSpPr/>
          <p:nvPr/>
        </p:nvCxnSpPr>
        <p:spPr bwMode="auto">
          <a:xfrm flipV="1">
            <a:off x="6212427" y="2370475"/>
            <a:ext cx="0" cy="1499455"/>
          </a:xfrm>
          <a:prstGeom prst="straightConnector1">
            <a:avLst/>
          </a:prstGeom>
          <a:solidFill>
            <a:schemeClr val="bg1"/>
          </a:solidFill>
          <a:ln w="76200" cap="flat" cmpd="sng" algn="ctr">
            <a:solidFill>
              <a:srgbClr val="155697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0" name="Rak pil 49"/>
          <p:cNvCxnSpPr/>
          <p:nvPr/>
        </p:nvCxnSpPr>
        <p:spPr bwMode="auto">
          <a:xfrm flipH="1" flipV="1">
            <a:off x="2146331" y="3449296"/>
            <a:ext cx="260759" cy="500087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textruta 51"/>
          <p:cNvSpPr txBox="1"/>
          <p:nvPr/>
        </p:nvSpPr>
        <p:spPr>
          <a:xfrm>
            <a:off x="2244593" y="3979843"/>
            <a:ext cx="790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solidFill>
                  <a:srgbClr val="C00000"/>
                </a:solidFill>
              </a:rPr>
              <a:t>Insatser </a:t>
            </a:r>
            <a:r>
              <a:rPr lang="sv-SE" sz="1200" dirty="0" err="1" smtClean="0">
                <a:solidFill>
                  <a:srgbClr val="C00000"/>
                </a:solidFill>
              </a:rPr>
              <a:t>Ltu</a:t>
            </a:r>
            <a:endParaRPr lang="sv-SE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95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/>
      <p:bldP spid="16" grpId="0"/>
      <p:bldP spid="17" grpId="0"/>
      <p:bldP spid="47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41487" y="364373"/>
            <a:ext cx="6497905" cy="1011503"/>
          </a:xfrm>
        </p:spPr>
        <p:txBody>
          <a:bodyPr/>
          <a:lstStyle/>
          <a:p>
            <a:pPr algn="l"/>
            <a:r>
              <a:rPr lang="sv-SE" dirty="0" smtClean="0"/>
              <a:t>Ett regionalt samordnat stöd </a:t>
            </a:r>
            <a:br>
              <a:rPr lang="sv-SE" dirty="0" smtClean="0"/>
            </a:br>
            <a:r>
              <a:rPr lang="sv-SE" sz="1800" b="0" dirty="0"/>
              <a:t>– </a:t>
            </a:r>
            <a:r>
              <a:rPr lang="sv-SE" sz="1800" b="0" dirty="0" smtClean="0"/>
              <a:t>för en förbättrad och mer jämlik och jämställd folkhälsa</a:t>
            </a:r>
            <a:endParaRPr lang="sv-SE" sz="1800" b="0" dirty="0"/>
          </a:p>
        </p:txBody>
      </p:sp>
      <p:sp>
        <p:nvSpPr>
          <p:cNvPr id="4" name="textruta 3"/>
          <p:cNvSpPr txBox="1"/>
          <p:nvPr/>
        </p:nvSpPr>
        <p:spPr>
          <a:xfrm>
            <a:off x="6805978" y="669238"/>
            <a:ext cx="22276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 smtClean="0"/>
              <a:t>Samarbetspartners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Region Norrbotten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Region Västerbotten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Luleå tekniska universitet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Länsstyrelsen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Norrbottens </a:t>
            </a:r>
            <a:r>
              <a:rPr lang="sv-SE" sz="1200" dirty="0" err="1" smtClean="0"/>
              <a:t>bildningsråd</a:t>
            </a:r>
            <a:endParaRPr lang="sv-SE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Norrbottens idrottsförbund/SISU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Svenska kyrkan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PRO/SPF/SKPF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Kulturenheten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Kulturskolorna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Regionala enheten (hälsofrämjande samhällsbyggnad)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Livsmedelsverket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MIND, </a:t>
            </a:r>
            <a:r>
              <a:rPr lang="sv-SE" sz="1200" dirty="0" err="1" smtClean="0"/>
              <a:t>Äldrelinjen</a:t>
            </a:r>
            <a:r>
              <a:rPr lang="sv-SE" sz="1200" dirty="0" smtClean="0"/>
              <a:t>, NASP (SENSUS)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smtClean="0"/>
              <a:t>Make </a:t>
            </a:r>
            <a:r>
              <a:rPr lang="sv-SE" sz="1200" dirty="0" err="1" smtClean="0"/>
              <a:t>equal</a:t>
            </a:r>
            <a:endParaRPr lang="sv-SE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Enskilda kommuner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826" y="4106365"/>
            <a:ext cx="442608" cy="75875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938" y="2696405"/>
            <a:ext cx="442608" cy="758757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135" y="4147110"/>
            <a:ext cx="442608" cy="758757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608" y="289945"/>
            <a:ext cx="442608" cy="758757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576" y="2056730"/>
            <a:ext cx="442608" cy="758757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107" y="-286674"/>
            <a:ext cx="442608" cy="758757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924" y="2939081"/>
            <a:ext cx="442608" cy="758757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403" y="3331063"/>
            <a:ext cx="442608" cy="758757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636" y="4121715"/>
            <a:ext cx="442608" cy="758757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610" y="1656762"/>
            <a:ext cx="442608" cy="758757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940" y="1843353"/>
            <a:ext cx="442608" cy="758757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016" y="3210558"/>
            <a:ext cx="442608" cy="758757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4146700" y="2192732"/>
            <a:ext cx="128845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 smtClean="0"/>
              <a:t>Barn/unga</a:t>
            </a:r>
          </a:p>
        </p:txBody>
      </p:sp>
      <p:sp>
        <p:nvSpPr>
          <p:cNvPr id="5" name="Rektangel 4"/>
          <p:cNvSpPr/>
          <p:nvPr/>
        </p:nvSpPr>
        <p:spPr>
          <a:xfrm>
            <a:off x="5175574" y="2606310"/>
            <a:ext cx="140718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sv-SE" dirty="0"/>
              <a:t>Vuxna/äldre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5480908" y="2201767"/>
            <a:ext cx="111501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 smtClean="0"/>
              <a:t>Seniorer</a:t>
            </a:r>
            <a:endParaRPr lang="sv-SE" dirty="0"/>
          </a:p>
        </p:txBody>
      </p:sp>
      <p:sp>
        <p:nvSpPr>
          <p:cNvPr id="19" name="textruta 18"/>
          <p:cNvSpPr txBox="1"/>
          <p:nvPr/>
        </p:nvSpPr>
        <p:spPr>
          <a:xfrm>
            <a:off x="5807095" y="3128272"/>
            <a:ext cx="788829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 smtClean="0"/>
              <a:t>Aktivt 2020-2021!</a:t>
            </a:r>
            <a:endParaRPr lang="sv-SE" dirty="0"/>
          </a:p>
        </p:txBody>
      </p:sp>
      <p:sp>
        <p:nvSpPr>
          <p:cNvPr id="20" name="textruta 19"/>
          <p:cNvSpPr txBox="1"/>
          <p:nvPr/>
        </p:nvSpPr>
        <p:spPr>
          <a:xfrm>
            <a:off x="3110434" y="1483430"/>
            <a:ext cx="350026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 smtClean="0"/>
              <a:t>www.norrbotten.se/smorgasbord</a:t>
            </a:r>
            <a:endParaRPr lang="sv-SE" dirty="0"/>
          </a:p>
        </p:txBody>
      </p:sp>
      <p:sp>
        <p:nvSpPr>
          <p:cNvPr id="21" name="textruta 20"/>
          <p:cNvSpPr txBox="1"/>
          <p:nvPr/>
        </p:nvSpPr>
        <p:spPr>
          <a:xfrm>
            <a:off x="4471145" y="4162577"/>
            <a:ext cx="2111609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 smtClean="0"/>
              <a:t>Nytt insatsprogram 2022-2026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350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5" grpId="0" animBg="1"/>
      <p:bldP spid="6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719846" y="1643704"/>
            <a:ext cx="384242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/>
              <a:t>Socialtjänst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Livsmedelsverket utbildar om </a:t>
            </a:r>
            <a:r>
              <a:rPr lang="sv-SE" sz="1400" dirty="0" smtClean="0"/>
              <a:t>mat </a:t>
            </a:r>
            <a:r>
              <a:rPr lang="sv-SE" sz="1400" dirty="0"/>
              <a:t>och måltider – omsorgsperspektiv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Anpassning av regionens e-utbildning (rådgivande om hälsa och levnadsvanor) till en kommunal kontext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MHFA – första hjälpen psykisk hälsa (äldre)</a:t>
            </a:r>
            <a:endParaRPr lang="sv-S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dirty="0" smtClean="0"/>
          </a:p>
        </p:txBody>
      </p:sp>
      <p:sp>
        <p:nvSpPr>
          <p:cNvPr id="6" name="Rektangel 5"/>
          <p:cNvSpPr/>
          <p:nvPr/>
        </p:nvSpPr>
        <p:spPr>
          <a:xfrm>
            <a:off x="4834647" y="1643704"/>
            <a:ext cx="365759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 smtClean="0"/>
              <a:t>Skola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MHFA - första hjälpen psykisk </a:t>
            </a:r>
            <a:r>
              <a:rPr lang="sv-SE" sz="1400" dirty="0" smtClean="0"/>
              <a:t>hälsa (barn och unga)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Utbildning i att använda </a:t>
            </a:r>
            <a:r>
              <a:rPr lang="sv-SE" sz="1400" dirty="0" err="1"/>
              <a:t>bildstöd</a:t>
            </a:r>
            <a:endParaRPr lang="sv-S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Ta fram elevhälsoenkät särskola </a:t>
            </a:r>
          </a:p>
          <a:p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676976" y="232564"/>
            <a:ext cx="6497905" cy="1011503"/>
          </a:xfrm>
        </p:spPr>
        <p:txBody>
          <a:bodyPr/>
          <a:lstStyle/>
          <a:p>
            <a:pPr algn="l"/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Erbjudanden – ett urval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676976" y="3736585"/>
            <a:ext cx="7334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hlinkClick r:id="rId2"/>
              </a:rPr>
              <a:t>www.norrbotten.se/smorgasbord</a:t>
            </a:r>
            <a:endParaRPr lang="sv-SE" sz="3600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1354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5941" y="439262"/>
            <a:ext cx="6497905" cy="1011503"/>
          </a:xfrm>
        </p:spPr>
        <p:txBody>
          <a:bodyPr/>
          <a:lstStyle/>
          <a:p>
            <a:pPr algn="l"/>
            <a:r>
              <a:rPr lang="sv-SE" dirty="0" smtClean="0"/>
              <a:t>Vad vill jag skicka med er… …</a:t>
            </a:r>
            <a:endParaRPr lang="sv-SE" dirty="0"/>
          </a:p>
        </p:txBody>
      </p:sp>
      <p:pic>
        <p:nvPicPr>
          <p:cNvPr id="26" name="Bildobjekt 2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1" t="4037" r="4650" b="4691"/>
          <a:stretch/>
        </p:blipFill>
        <p:spPr>
          <a:xfrm>
            <a:off x="871962" y="1767440"/>
            <a:ext cx="3496828" cy="2592475"/>
          </a:xfrm>
          <a:prstGeom prst="rect">
            <a:avLst/>
          </a:prstGeom>
        </p:spPr>
      </p:pic>
      <p:sp>
        <p:nvSpPr>
          <p:cNvPr id="27" name="Rektangel 26"/>
          <p:cNvSpPr/>
          <p:nvPr/>
        </p:nvSpPr>
        <p:spPr>
          <a:xfrm>
            <a:off x="4678666" y="1767440"/>
            <a:ext cx="40665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/>
              <a:t>Ju fler välfärdsverksamheter </a:t>
            </a:r>
            <a:r>
              <a:rPr lang="sv-SE" dirty="0"/>
              <a:t>som </a:t>
            </a:r>
            <a:r>
              <a:rPr lang="sv-SE" dirty="0" smtClean="0"/>
              <a:t>nappar</a:t>
            </a:r>
          </a:p>
          <a:p>
            <a:r>
              <a:rPr lang="sv-SE" dirty="0" smtClean="0"/>
              <a:t> </a:t>
            </a:r>
            <a:br>
              <a:rPr lang="sv-SE" dirty="0" smtClean="0"/>
            </a:br>
            <a:r>
              <a:rPr lang="sv-SE" sz="1400" dirty="0"/>
              <a:t>-</a:t>
            </a:r>
            <a:r>
              <a:rPr lang="sv-SE" sz="1400" dirty="0" smtClean="0"/>
              <a:t> </a:t>
            </a:r>
            <a:r>
              <a:rPr lang="sv-SE" sz="1400" dirty="0"/>
              <a:t>desto mer hälsofrämjande samhälle skapar </a:t>
            </a:r>
            <a:r>
              <a:rPr lang="sv-SE" sz="1400" dirty="0" smtClean="0"/>
              <a:t>vi</a:t>
            </a:r>
          </a:p>
          <a:p>
            <a:endParaRPr lang="sv-SE" sz="1400" dirty="0" smtClean="0"/>
          </a:p>
          <a:p>
            <a:r>
              <a:rPr lang="sv-SE" sz="1400" dirty="0" smtClean="0"/>
              <a:t>- desto bättre och mer jämlik och jämställd folkhälsa får vi</a:t>
            </a:r>
          </a:p>
          <a:p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3727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Tack för mig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>
          <a:xfrm>
            <a:off x="1393647" y="2494493"/>
            <a:ext cx="6505997" cy="688539"/>
          </a:xfrm>
        </p:spPr>
        <p:txBody>
          <a:bodyPr/>
          <a:lstStyle/>
          <a:p>
            <a:pPr algn="l"/>
            <a:r>
              <a:rPr lang="sv-SE" sz="1400" dirty="0" smtClean="0"/>
              <a:t>Joanna Hansson, strateg folkhälsocentrum </a:t>
            </a:r>
            <a:br>
              <a:rPr lang="sv-SE" sz="1400" dirty="0" smtClean="0"/>
            </a:br>
            <a:r>
              <a:rPr lang="sv-SE" sz="1400" dirty="0" smtClean="0"/>
              <a:t>Region Norrbotten</a:t>
            </a:r>
            <a:br>
              <a:rPr lang="sv-SE" sz="1400" dirty="0" smtClean="0"/>
            </a:br>
            <a:r>
              <a:rPr lang="sv-SE" sz="1400" dirty="0" smtClean="0"/>
              <a:t>E-post: joanna.hansson@norrbotten.se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Tel: 0920-284 </a:t>
            </a:r>
            <a:r>
              <a:rPr lang="sv-SE" sz="1400" dirty="0"/>
              <a:t>383</a:t>
            </a:r>
          </a:p>
        </p:txBody>
      </p:sp>
    </p:spTree>
    <p:extLst>
      <p:ext uri="{BB962C8B-B14F-4D97-AF65-F5344CB8AC3E}">
        <p14:creationId xmlns:p14="http://schemas.microsoft.com/office/powerpoint/2010/main" val="317012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Norrbotten_vit</Template>
  <TotalTime>1012</TotalTime>
  <Words>197</Words>
  <Application>Microsoft Office PowerPoint</Application>
  <PresentationFormat>Bildspel på skärmen (16:9)</PresentationFormat>
  <Paragraphs>63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Region Norrbotten_vit</vt:lpstr>
      <vt:lpstr> Så arbetar Region Norrbotten med att verkställa Norrbottens folkhälsostrategi </vt:lpstr>
      <vt:lpstr>Vad betyder hälsofrämjande samhällsstruktur? </vt:lpstr>
      <vt:lpstr>PowerPoint-presentation</vt:lpstr>
      <vt:lpstr>Ett regionalt samordnat stöd  – för en förbättrad och mer jämlik och jämställd folkhälsa</vt:lpstr>
      <vt:lpstr> Erbjudanden – ett urval</vt:lpstr>
      <vt:lpstr>Vad vill jag skicka med er… …</vt:lpstr>
      <vt:lpstr>Tack för mig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Joanna Hansson</dc:creator>
  <cp:lastModifiedBy>Kristina Yacoub Larsson</cp:lastModifiedBy>
  <cp:revision>36</cp:revision>
  <cp:lastPrinted>2020-11-12T07:54:45Z</cp:lastPrinted>
  <dcterms:created xsi:type="dcterms:W3CDTF">2020-11-06T07:23:17Z</dcterms:created>
  <dcterms:modified xsi:type="dcterms:W3CDTF">2020-12-14T09:15:27Z</dcterms:modified>
</cp:coreProperties>
</file>