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76" r:id="rId2"/>
    <p:sldId id="264" r:id="rId3"/>
    <p:sldId id="268" r:id="rId4"/>
    <p:sldId id="274" r:id="rId5"/>
    <p:sldId id="267" r:id="rId6"/>
    <p:sldId id="281" r:id="rId7"/>
    <p:sldId id="266" r:id="rId8"/>
    <p:sldId id="278" r:id="rId9"/>
    <p:sldId id="279" r:id="rId10"/>
    <p:sldId id="288" r:id="rId11"/>
    <p:sldId id="277" r:id="rId12"/>
    <p:sldId id="280" r:id="rId13"/>
    <p:sldId id="284" r:id="rId14"/>
    <p:sldId id="285" r:id="rId15"/>
    <p:sldId id="272" r:id="rId16"/>
    <p:sldId id="282" r:id="rId17"/>
    <p:sldId id="283" r:id="rId18"/>
    <p:sldId id="286" r:id="rId19"/>
    <p:sldId id="287" r:id="rId20"/>
  </p:sldIdLst>
  <p:sldSz cx="9144000" cy="5143500" type="screen16x9"/>
  <p:notesSz cx="6669088"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9">
          <p15:clr>
            <a:srgbClr val="A4A3A4"/>
          </p15:clr>
        </p15:guide>
        <p15:guide id="2" pos="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e Öhman" initials="MÖ" lastIdx="1" clrIdx="0">
    <p:extLst/>
  </p:cmAuthor>
  <p:cmAuthor id="2" name="Cecilia Wagenius" initials="CMW"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697"/>
    <a:srgbClr val="83C55B"/>
    <a:srgbClr val="0070C0"/>
    <a:srgbClr val="000000"/>
    <a:srgbClr val="D0E6CF"/>
    <a:srgbClr val="0096C8"/>
    <a:srgbClr val="0092D4"/>
    <a:srgbClr val="00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76281" autoAdjust="0"/>
  </p:normalViewPr>
  <p:slideViewPr>
    <p:cSldViewPr snapToGrid="0" showGuides="1">
      <p:cViewPr varScale="1">
        <p:scale>
          <a:sx n="113" d="100"/>
          <a:sy n="113" d="100"/>
        </p:scale>
        <p:origin x="942" y="96"/>
      </p:cViewPr>
      <p:guideLst>
        <p:guide orient="horz" pos="2749"/>
        <p:guide pos="1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889990" cy="498395"/>
          </a:xfrm>
          <a:prstGeom prst="rect">
            <a:avLst/>
          </a:prstGeom>
        </p:spPr>
        <p:txBody>
          <a:bodyPr vert="horz" lIns="90718" tIns="45359" rIns="90718" bIns="45359" rtlCol="0"/>
          <a:lstStyle>
            <a:lvl1pPr algn="l">
              <a:defRPr sz="1200"/>
            </a:lvl1pPr>
          </a:lstStyle>
          <a:p>
            <a:endParaRPr lang="sv-SE"/>
          </a:p>
        </p:txBody>
      </p:sp>
      <p:sp>
        <p:nvSpPr>
          <p:cNvPr id="3" name="Platshållare för datum 2"/>
          <p:cNvSpPr>
            <a:spLocks noGrp="1"/>
          </p:cNvSpPr>
          <p:nvPr>
            <p:ph type="dt" sz="quarter" idx="1"/>
          </p:nvPr>
        </p:nvSpPr>
        <p:spPr>
          <a:xfrm>
            <a:off x="3777540" y="1"/>
            <a:ext cx="2889990" cy="498395"/>
          </a:xfrm>
          <a:prstGeom prst="rect">
            <a:avLst/>
          </a:prstGeom>
        </p:spPr>
        <p:txBody>
          <a:bodyPr vert="horz" lIns="90718" tIns="45359" rIns="90718" bIns="45359" rtlCol="0"/>
          <a:lstStyle>
            <a:lvl1pPr algn="r">
              <a:defRPr sz="1200"/>
            </a:lvl1pPr>
          </a:lstStyle>
          <a:p>
            <a:fld id="{FF148643-6587-4AF1-9260-D91CCBFA8AFC}" type="datetimeFigureOut">
              <a:rPr lang="sv-SE" smtClean="0"/>
              <a:t>2019-12-18</a:t>
            </a:fld>
            <a:endParaRPr lang="sv-SE"/>
          </a:p>
        </p:txBody>
      </p:sp>
      <p:sp>
        <p:nvSpPr>
          <p:cNvPr id="4" name="Platshållare för sidfot 3"/>
          <p:cNvSpPr>
            <a:spLocks noGrp="1"/>
          </p:cNvSpPr>
          <p:nvPr>
            <p:ph type="ftr" sz="quarter" idx="2"/>
          </p:nvPr>
        </p:nvSpPr>
        <p:spPr>
          <a:xfrm>
            <a:off x="0" y="9429830"/>
            <a:ext cx="2889990" cy="498395"/>
          </a:xfrm>
          <a:prstGeom prst="rect">
            <a:avLst/>
          </a:prstGeom>
        </p:spPr>
        <p:txBody>
          <a:bodyPr vert="horz" lIns="90718" tIns="45359" rIns="90718" bIns="45359" rtlCol="0" anchor="b"/>
          <a:lstStyle>
            <a:lvl1pPr algn="l">
              <a:defRPr sz="1200"/>
            </a:lvl1pPr>
          </a:lstStyle>
          <a:p>
            <a:endParaRPr lang="sv-SE"/>
          </a:p>
        </p:txBody>
      </p:sp>
      <p:sp>
        <p:nvSpPr>
          <p:cNvPr id="5" name="Platshållare för bildnummer 4"/>
          <p:cNvSpPr>
            <a:spLocks noGrp="1"/>
          </p:cNvSpPr>
          <p:nvPr>
            <p:ph type="sldNum" sz="quarter" idx="3"/>
          </p:nvPr>
        </p:nvSpPr>
        <p:spPr>
          <a:xfrm>
            <a:off x="3777540" y="9429830"/>
            <a:ext cx="2889990" cy="498395"/>
          </a:xfrm>
          <a:prstGeom prst="rect">
            <a:avLst/>
          </a:prstGeom>
        </p:spPr>
        <p:txBody>
          <a:bodyPr vert="horz" lIns="90718" tIns="45359" rIns="90718" bIns="45359" rtlCol="0" anchor="b"/>
          <a:lstStyle>
            <a:lvl1pPr algn="r">
              <a:defRPr sz="1200"/>
            </a:lvl1pPr>
          </a:lstStyle>
          <a:p>
            <a:fld id="{9769F258-B16B-4705-B57D-763F00D95D71}" type="slidenum">
              <a:rPr lang="sv-SE" smtClean="0"/>
              <a:t>‹#›</a:t>
            </a:fld>
            <a:endParaRPr lang="sv-SE"/>
          </a:p>
        </p:txBody>
      </p:sp>
    </p:spTree>
    <p:extLst>
      <p:ext uri="{BB962C8B-B14F-4D97-AF65-F5344CB8AC3E}">
        <p14:creationId xmlns:p14="http://schemas.microsoft.com/office/powerpoint/2010/main" val="2792873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96412"/>
          </a:xfrm>
          <a:prstGeom prst="rect">
            <a:avLst/>
          </a:prstGeom>
        </p:spPr>
        <p:txBody>
          <a:bodyPr vert="horz" lIns="90718" tIns="45359" rIns="90718" bIns="45359" rtlCol="0"/>
          <a:lstStyle>
            <a:lvl1pPr algn="l">
              <a:defRPr sz="1200"/>
            </a:lvl1pPr>
          </a:lstStyle>
          <a:p>
            <a:endParaRPr lang="sv-SE"/>
          </a:p>
        </p:txBody>
      </p:sp>
      <p:sp>
        <p:nvSpPr>
          <p:cNvPr id="3" name="Platshållare för datum 2"/>
          <p:cNvSpPr>
            <a:spLocks noGrp="1"/>
          </p:cNvSpPr>
          <p:nvPr>
            <p:ph type="dt" idx="1"/>
          </p:nvPr>
        </p:nvSpPr>
        <p:spPr>
          <a:xfrm>
            <a:off x="3777607" y="0"/>
            <a:ext cx="2889938" cy="496412"/>
          </a:xfrm>
          <a:prstGeom prst="rect">
            <a:avLst/>
          </a:prstGeom>
        </p:spPr>
        <p:txBody>
          <a:bodyPr vert="horz" lIns="90718" tIns="45359" rIns="90718" bIns="45359" rtlCol="0"/>
          <a:lstStyle>
            <a:lvl1pPr algn="r">
              <a:defRPr sz="1200"/>
            </a:lvl1pPr>
          </a:lstStyle>
          <a:p>
            <a:fld id="{CFE5F691-4DA6-4E7E-88E0-0B0E5F6DDD4C}" type="datetimeFigureOut">
              <a:rPr lang="sv-SE" smtClean="0"/>
              <a:t>2019-12-18</a:t>
            </a:fld>
            <a:endParaRPr lang="sv-SE"/>
          </a:p>
        </p:txBody>
      </p:sp>
      <p:sp>
        <p:nvSpPr>
          <p:cNvPr id="4" name="Platshållare för bildobjekt 3"/>
          <p:cNvSpPr>
            <a:spLocks noGrp="1" noRot="1" noChangeAspect="1"/>
          </p:cNvSpPr>
          <p:nvPr>
            <p:ph type="sldImg" idx="2"/>
          </p:nvPr>
        </p:nvSpPr>
        <p:spPr>
          <a:xfrm>
            <a:off x="25400" y="744538"/>
            <a:ext cx="6618288" cy="3724275"/>
          </a:xfrm>
          <a:prstGeom prst="rect">
            <a:avLst/>
          </a:prstGeom>
          <a:noFill/>
          <a:ln w="12700">
            <a:solidFill>
              <a:prstClr val="black"/>
            </a:solidFill>
          </a:ln>
        </p:spPr>
        <p:txBody>
          <a:bodyPr vert="horz" lIns="90718" tIns="45359" rIns="90718" bIns="45359" rtlCol="0" anchor="ctr"/>
          <a:lstStyle/>
          <a:p>
            <a:endParaRPr lang="sv-SE"/>
          </a:p>
        </p:txBody>
      </p:sp>
      <p:sp>
        <p:nvSpPr>
          <p:cNvPr id="5" name="Platshållare för anteckningar 4"/>
          <p:cNvSpPr>
            <a:spLocks noGrp="1"/>
          </p:cNvSpPr>
          <p:nvPr>
            <p:ph type="body" sz="quarter" idx="3"/>
          </p:nvPr>
        </p:nvSpPr>
        <p:spPr>
          <a:xfrm>
            <a:off x="666909" y="4715907"/>
            <a:ext cx="5335270" cy="4467701"/>
          </a:xfrm>
          <a:prstGeom prst="rect">
            <a:avLst/>
          </a:prstGeom>
        </p:spPr>
        <p:txBody>
          <a:bodyPr vert="horz" lIns="90718" tIns="45359" rIns="90718" bIns="45359"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0091"/>
            <a:ext cx="2889938" cy="496412"/>
          </a:xfrm>
          <a:prstGeom prst="rect">
            <a:avLst/>
          </a:prstGeom>
        </p:spPr>
        <p:txBody>
          <a:bodyPr vert="horz" lIns="90718" tIns="45359" rIns="90718" bIns="45359"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430091"/>
            <a:ext cx="2889938" cy="496412"/>
          </a:xfrm>
          <a:prstGeom prst="rect">
            <a:avLst/>
          </a:prstGeom>
        </p:spPr>
        <p:txBody>
          <a:bodyPr vert="horz" lIns="90718" tIns="45359" rIns="90718" bIns="45359" rtlCol="0" anchor="b"/>
          <a:lstStyle>
            <a:lvl1pPr algn="r">
              <a:defRPr sz="1200"/>
            </a:lvl1pPr>
          </a:lstStyle>
          <a:p>
            <a:fld id="{FB0CB7F7-2DE7-442F-B621-87F2D8E04FE8}" type="slidenum">
              <a:rPr lang="sv-SE" smtClean="0"/>
              <a:t>‹#›</a:t>
            </a:fld>
            <a:endParaRPr lang="sv-SE"/>
          </a:p>
        </p:txBody>
      </p:sp>
    </p:spTree>
    <p:extLst>
      <p:ext uri="{BB962C8B-B14F-4D97-AF65-F5344CB8AC3E}">
        <p14:creationId xmlns:p14="http://schemas.microsoft.com/office/powerpoint/2010/main" val="79574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1</a:t>
            </a:fld>
            <a:endParaRPr lang="sv-SE"/>
          </a:p>
        </p:txBody>
      </p:sp>
    </p:spTree>
    <p:extLst>
      <p:ext uri="{BB962C8B-B14F-4D97-AF65-F5344CB8AC3E}">
        <p14:creationId xmlns:p14="http://schemas.microsoft.com/office/powerpoint/2010/main" val="4183251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 flesta mår bra,</a:t>
            </a:r>
            <a:r>
              <a:rPr lang="sv-SE" baseline="0" dirty="0" smtClean="0"/>
              <a:t> men hälsan är inte jämställt eller jämlikt fördelad – ett sådant perspektiv behövs i alla beslut som rör barn och unga. </a:t>
            </a:r>
            <a:endParaRPr lang="sv-SE" dirty="0" smtClean="0"/>
          </a:p>
          <a:p>
            <a:r>
              <a:rPr lang="sv-SE" dirty="0" smtClean="0"/>
              <a:t>De flesta</a:t>
            </a:r>
            <a:r>
              <a:rPr lang="sv-SE" baseline="0" dirty="0" smtClean="0"/>
              <a:t> mår bra, men förbättringar kan ske och just för att de yngre barnen mår bättre är det viktigt att arbeta främjande. Det är viktigt att insatser/förändringar sker i rätt stadie, </a:t>
            </a:r>
            <a:r>
              <a:rPr lang="sv-SE" b="1" baseline="0" dirty="0" smtClean="0"/>
              <a:t>när</a:t>
            </a:r>
            <a:r>
              <a:rPr lang="sv-SE" baseline="0" dirty="0" smtClean="0"/>
              <a:t> i ålder något ska göras, med en kvalitativ analys som visar </a:t>
            </a:r>
            <a:r>
              <a:rPr lang="sv-SE" b="1" baseline="0" dirty="0" smtClean="0"/>
              <a:t>vad</a:t>
            </a:r>
            <a:r>
              <a:rPr lang="sv-SE" baseline="0" dirty="0" smtClean="0"/>
              <a:t> som ska göras </a:t>
            </a:r>
            <a:r>
              <a:rPr lang="sv-SE" b="1" baseline="0" dirty="0" smtClean="0"/>
              <a:t>vart </a:t>
            </a:r>
            <a:r>
              <a:rPr lang="sv-SE" b="0" baseline="0" dirty="0" smtClean="0"/>
              <a:t>(förutsättningar och behov kan skilja sig mellan kommuner medan vissa är desamma)</a:t>
            </a:r>
            <a:r>
              <a:rPr lang="sv-SE" baseline="0" dirty="0" smtClean="0"/>
              <a:t>. Det är bäst om insatser görs INNAN det blir problem, tex. främja de yngre barnens vanor så att chanserna ökar att de behåller sina goda levnadsvanor när de blir äldre – och att även då fortsätta göra det lätt för dem att välja ”rätt”. </a:t>
            </a:r>
          </a:p>
          <a:p>
            <a:r>
              <a:rPr lang="sv-SE" baseline="0" dirty="0" smtClean="0"/>
              <a:t>Psykisk och social hälsa: Flera arenor. Skola ja, men även föräldraskapsstöd, fysiska miljöer, arbetsliv och civilsamhälle. </a:t>
            </a:r>
          </a:p>
          <a:p>
            <a:r>
              <a:rPr lang="sv-SE" baseline="0" dirty="0" smtClean="0"/>
              <a:t>Skoltrivsel: Minska mobbning i åk4 och minska stress i äldre årskurser. Skoltrivsel är i sig en viktig friskfaktor. Det finns goda exempel i länet hur skolor har arbetat. </a:t>
            </a:r>
          </a:p>
          <a:p>
            <a:r>
              <a:rPr lang="sv-SE" baseline="0" dirty="0" smtClean="0"/>
              <a:t>Föräldrar med goda levnadsvanor, och med kunskap om vikten med goda levnadsvanor, gör att barnens chanser till goda levnadsvanor ökar. </a:t>
            </a:r>
          </a:p>
          <a:p>
            <a:r>
              <a:rPr lang="sv-SE" baseline="0" dirty="0" smtClean="0"/>
              <a:t>Samarbeten som fungerar gynnar både effektiviteten och kvaliteten, besparingar kan göras genom god samverkan. </a:t>
            </a:r>
          </a:p>
          <a:p>
            <a:r>
              <a:rPr lang="sv-SE" baseline="0" dirty="0" smtClean="0"/>
              <a:t>Barnkonventionen blir lag: vi har en skyldighet att involvera barn och unga i arbetet som berör dem. Dessutom ökar chanserna att vi täcker behoven om vi involverar målgruppen och även chanserna att insatserna får en lyckad implementering. </a:t>
            </a:r>
          </a:p>
          <a:p>
            <a:r>
              <a:rPr lang="sv-SE" baseline="0" dirty="0" smtClean="0"/>
              <a:t>ARBETA FRÄMJANDE är mest kostnadseffektivt och etiskt (minskar </a:t>
            </a:r>
            <a:r>
              <a:rPr lang="sv-SE" baseline="0" smtClean="0"/>
              <a:t>mänskligt lidande). </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10</a:t>
            </a:fld>
            <a:endParaRPr lang="sv-SE"/>
          </a:p>
        </p:txBody>
      </p:sp>
    </p:spTree>
    <p:extLst>
      <p:ext uri="{BB962C8B-B14F-4D97-AF65-F5344CB8AC3E}">
        <p14:creationId xmlns:p14="http://schemas.microsoft.com/office/powerpoint/2010/main" val="2273414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7176">
              <a:defRPr/>
            </a:pPr>
            <a:r>
              <a:rPr lang="sv-SE" dirty="0"/>
              <a:t>Liksom tidigare år mår majoriteten av eleverna, som svarat på 18 enkäten läsår 2018/19, bra eller mycket bra i Norrbotten. I årskurs fyra är det 92 procent som svarat att de mår bra eller mycket bra, utan statistiskt signifikanta skillnader mellan pojkar och flickor. Precis som tidigare år verkar den självskattade hälsan minska med stigande årskurs samtidigt som könsskillnader framträder. I årskurs sju är det 76 procent av flickorna 91 procent av pojkarna som svarat att de mår bra eller mycket bra. I årskurs ett i gymnasiet är det 71 procent av flickorna och 84 procent av pojkarna som svarat att de mår bra eller mycket bra. Att andelen flickor som skattar sin hälsa som god minskar efter årskurs fyra har setts i alla mätningar sedan enkäten startade. Detsamma gäller trenden att pojkars självskattade hälsa håller sig relativt stabil över tid mellan årskurs fyra och sju men minskar vid gymnasiets första år. Medan det i tidigare år framträtt könsskillnader i årskurs sju för att sedan öka i gymnasieskolans första årskurs så har mönstret ändrats något de senare åren till att könsskillnaderna är ungefär lika stora i årskurs sju som i första året i gymnasiet. Detta som en följd till att den självskattade hälsan bland flickor i årskurs sju minskat de senaste läsåren medan gruppen pojkar visar en mer eller mindre oförändrad utveckling. Detta innebär att könsskillnaderna i årskurs sju, enligt enkätens mätningar, ökat med åren. I mätningarna för läsår 2018/19 skiljer det sig 15 procentenheter mellan könen i årskurs sju, och i år ett på gymnasiet skiljer det sig 13 procentenheter, vilket är en könsskillnad som hållit sig relativt stabilt över tid. </a:t>
            </a:r>
          </a:p>
          <a:p>
            <a:pPr defTabSz="907176">
              <a:defRPr/>
            </a:pPr>
            <a:r>
              <a:rPr lang="sv-SE" dirty="0"/>
              <a:t>Tidigare rapporter har visat att självskattad hälsa hos flickor kan skilja sig mellan kommuner medan pojkarnas hälsa har relativt liten spridning mellan kommuner [5]. Detta skulle kunna förklara en del av skillnaderna mellan kommunerna och tyder på att förhållanden för flickor, eller attityder mot flickor, normer osv. skiljer sig åt inom länet. </a:t>
            </a:r>
            <a:endParaRPr lang="sv-SE" dirty="0" smtClean="0"/>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2</a:t>
            </a:fld>
            <a:endParaRPr lang="sv-SE"/>
          </a:p>
        </p:txBody>
      </p:sp>
    </p:spTree>
    <p:extLst>
      <p:ext uri="{BB962C8B-B14F-4D97-AF65-F5344CB8AC3E}">
        <p14:creationId xmlns:p14="http://schemas.microsoft.com/office/powerpoint/2010/main" val="615044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Psykiska besvär mäts genom frågan </a:t>
            </a:r>
            <a:r>
              <a:rPr lang="sv-SE" i="1" dirty="0"/>
              <a:t>Jag har de senaste tre månaderna känt mig… </a:t>
            </a:r>
            <a:r>
              <a:rPr lang="sv-SE" dirty="0"/>
              <a:t>i)…</a:t>
            </a:r>
            <a:r>
              <a:rPr lang="sv-SE" i="1" dirty="0"/>
              <a:t>ledsen eller nedstämd </a:t>
            </a:r>
            <a:r>
              <a:rPr lang="sv-SE" dirty="0"/>
              <a:t>ii)</a:t>
            </a:r>
            <a:r>
              <a:rPr lang="sv-SE" i="1" dirty="0"/>
              <a:t>…orolig eller rädd </a:t>
            </a:r>
            <a:r>
              <a:rPr lang="sv-SE" dirty="0"/>
              <a:t>iii)…</a:t>
            </a:r>
            <a:r>
              <a:rPr lang="sv-SE" i="1" dirty="0"/>
              <a:t>irriterad eller på dåligt humör</a:t>
            </a:r>
            <a:r>
              <a:rPr lang="sv-SE" dirty="0"/>
              <a:t>. </a:t>
            </a:r>
          </a:p>
          <a:p>
            <a:r>
              <a:rPr lang="sv-SE" dirty="0"/>
              <a:t>Andelen elever i länet som under de senaste tre månaderna ofta eller alltid varit ledsen eller nedstämd, fördelat på kön och årskurs, presenterat över tid. Resultaten för läsåret 2018/19 visar att i årskurs 4 svarar 5 procent av flickorna att de ofta eller alltid känt sig ledsen eller nedstämd den senaste tiden, och för gruppen pojkar är andelen 3.5 procent. I årskurs 7 är motsvarande siffror 15.5 procent respektive 2.5 procent och i gymnasiets första år 19 procent respektive 7 procent. </a:t>
            </a:r>
          </a:p>
          <a:p>
            <a:r>
              <a:rPr lang="sv-SE" dirty="0"/>
              <a:t>Resultaten antyder att det sker en ökning av andelen flickor som ofta eller alltid är ledsen eller nedstämd, främst i de övre årskurserna. Tillika en ökning av andelen pojkar i gymnasiet, om än mindre. I årskurs 7 framträder en tydlig könsskillnad som kvarstår i gymnasiets första år. Könsskillnaderna är statistiskt signifikanta.24 I gruppen pojkar är skillnaderna mellan årskurserna små, dock verkar det vara något vanligare att pojkar är ledsen eller nedstämd ofta eller alltid i gymnasiets förstå år, i jämförelse med årskurs 4 och årskurs 7. I gruppen flickor är skillnaderna mellan årskurserna desto större, framförallt mellan årskurs 4 och årskurs 7. </a:t>
            </a:r>
          </a:p>
          <a:p>
            <a:r>
              <a:rPr lang="sv-SE" dirty="0"/>
              <a:t>Det är vanligare att elever som svarar att de ofta är ledsen/nedstämd även är irriterade/på dåligt humör [5]. </a:t>
            </a:r>
          </a:p>
          <a:p>
            <a:r>
              <a:rPr lang="sv-SE" dirty="0"/>
              <a:t>Data från de senaste tre läsåren visar på ett statistiskt signifikant samband mellan att identifiera sig som ”annat” än hon/han och att känna sig ledsen/nedstämd.22 Det innebär att det är högre risk att de elever som svarat att de identifierar sig som ”annat” uppger att de ofta eller alltid känner sig ledsen/nedstämd än de som svarat att de identifierar sig som hon/han. 41 procent av de som identifierar sig som ”annat” att de ofta eller alltid känner sig ledsen/nedstämd, motsvarande siffra för de som identifierar sig som hon/han är 10 procent</a:t>
            </a:r>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3</a:t>
            </a:fld>
            <a:endParaRPr lang="sv-SE"/>
          </a:p>
        </p:txBody>
      </p:sp>
    </p:spTree>
    <p:extLst>
      <p:ext uri="{BB962C8B-B14F-4D97-AF65-F5344CB8AC3E}">
        <p14:creationId xmlns:p14="http://schemas.microsoft.com/office/powerpoint/2010/main" val="96983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Somatiska besvär mäts i elevhälsoenkäten genom frågan </a:t>
            </a:r>
            <a:r>
              <a:rPr lang="sv-SE" i="1" dirty="0"/>
              <a:t>Jag har de senaste tre månaderna haft besvärande… </a:t>
            </a:r>
            <a:r>
              <a:rPr lang="sv-SE" dirty="0"/>
              <a:t>i)</a:t>
            </a:r>
            <a:r>
              <a:rPr lang="sv-SE" i="1" dirty="0"/>
              <a:t>…huvudvärk, </a:t>
            </a:r>
            <a:r>
              <a:rPr lang="sv-SE" dirty="0"/>
              <a:t>ii)…</a:t>
            </a:r>
            <a:r>
              <a:rPr lang="sv-SE" i="1" dirty="0"/>
              <a:t>ont i magen, </a:t>
            </a:r>
            <a:r>
              <a:rPr lang="sv-SE" dirty="0"/>
              <a:t>iii)…</a:t>
            </a:r>
            <a:r>
              <a:rPr lang="sv-SE" i="1" dirty="0"/>
              <a:t>värk i rygg, nacke eller axlar.</a:t>
            </a:r>
          </a:p>
          <a:p>
            <a:r>
              <a:rPr lang="sv-SE" dirty="0"/>
              <a:t>I årskurs 4 är det under läsåret 2018/19 ca 6 procent av flickorna och 9 procent av pojkarna som ofta eller alltid haft dessa besvär. I årskurs 7 har andelen flickor som under läsåret 2018/19 svarar att de ofta eller alltid har haft dessa besvär de senaste tre månaderna ökat till 11 procent och för pojkar har det minskat till 8 procent. I årskurs ett på gymnasiet har andelen elever som ofta eller alltid haft dessa besvär ökat, i gruppen flickor till ca 24 procent, och i gruppen pojkar till 11 procent. </a:t>
            </a:r>
          </a:p>
          <a:p>
            <a:r>
              <a:rPr lang="sv-SE" dirty="0"/>
              <a:t>Tydliga könsmönster framträder i årskurs 7, där det genomgående genom undersökningens år varit större andel flickor som uppger att de ofta eller alltid har besvär med denna typ av värk, även om könsskillnaden är relativt liten. I första året på gymnasiet har denna könsskillnad ökat. Medan det är små förändringar för gruppen pojkar mellan årskurserna är det större differens mellan årskurserna för flickorna, framförallt mellan årskurs 7 och första året på gymnasiet. Sett över tid ser det inte ut som att det sker en utveckling åt något håll, resultaten håller sig relativt stadigt för båda könen, i alla tre årskurser. </a:t>
            </a:r>
          </a:p>
        </p:txBody>
      </p:sp>
      <p:sp>
        <p:nvSpPr>
          <p:cNvPr id="4" name="Platshållare för bildnummer 3"/>
          <p:cNvSpPr>
            <a:spLocks noGrp="1"/>
          </p:cNvSpPr>
          <p:nvPr>
            <p:ph type="sldNum" sz="quarter" idx="10"/>
          </p:nvPr>
        </p:nvSpPr>
        <p:spPr/>
        <p:txBody>
          <a:bodyPr/>
          <a:lstStyle/>
          <a:p>
            <a:fld id="{FB0CB7F7-2DE7-442F-B621-87F2D8E04FE8}" type="slidenum">
              <a:rPr lang="sv-SE" smtClean="0"/>
              <a:t>4</a:t>
            </a:fld>
            <a:endParaRPr lang="sv-SE"/>
          </a:p>
        </p:txBody>
      </p:sp>
    </p:spTree>
    <p:extLst>
      <p:ext uri="{BB962C8B-B14F-4D97-AF65-F5344CB8AC3E}">
        <p14:creationId xmlns:p14="http://schemas.microsoft.com/office/powerpoint/2010/main" val="1707789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Resultaten för läsår 2018/19 visar att majoriteten </a:t>
            </a:r>
            <a:r>
              <a:rPr lang="sv-SE" i="1" dirty="0"/>
              <a:t>inte </a:t>
            </a:r>
            <a:r>
              <a:rPr lang="sv-SE" dirty="0"/>
              <a:t>upplever sig ha blivit mobbad/känt sig utanför under de senaste tre månaderna.41 I årskurs fyra svarar 13 procent av flickorna och 11 procent av pojkarna att de har blivit mobbad/känt sig utanför. I årskurs sju är andelen mindre, 9 procent bland flickorna och 4 procent bland pojkarna. Och i gymnasiets första år har det minskat ytterligare till 5 procent bland flickorna och 3 procent bland pojkarna. Under de tre år frågan har ställts till eleverna har andelen som upplevt sig mobbad/känt sig utanför succesivt minskat med stigande ålder. Andelen elever som upplever sig mobbad/utanför har ökat vid årets mätningar i jämförelse med läsåret 2016/17, gäller mer eller mindre samtliga elevgrupper. Under de två senaste läsåren syns en viss könsskillnad, nämligen att det är något vanligare bland flickor att uppleva sig mobbad/känna sig utanför. </a:t>
            </a:r>
          </a:p>
        </p:txBody>
      </p:sp>
      <p:sp>
        <p:nvSpPr>
          <p:cNvPr id="4" name="Platshållare för bildnummer 3"/>
          <p:cNvSpPr>
            <a:spLocks noGrp="1"/>
          </p:cNvSpPr>
          <p:nvPr>
            <p:ph type="sldNum" sz="quarter" idx="10"/>
          </p:nvPr>
        </p:nvSpPr>
        <p:spPr/>
        <p:txBody>
          <a:bodyPr/>
          <a:lstStyle/>
          <a:p>
            <a:fld id="{FB0CB7F7-2DE7-442F-B621-87F2D8E04FE8}" type="slidenum">
              <a:rPr lang="sv-SE" smtClean="0"/>
              <a:t>5</a:t>
            </a:fld>
            <a:endParaRPr lang="sv-SE"/>
          </a:p>
        </p:txBody>
      </p:sp>
    </p:spTree>
    <p:extLst>
      <p:ext uri="{BB962C8B-B14F-4D97-AF65-F5344CB8AC3E}">
        <p14:creationId xmlns:p14="http://schemas.microsoft.com/office/powerpoint/2010/main" val="3447319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uppleva emotionellt stöd är hälsofrämjande och kan bidra till en känsla av gemenskap, vara en indikator till att en individ får hjälp vid behov och att hen känner sig trygg. </a:t>
            </a:r>
          </a:p>
          <a:p>
            <a:r>
              <a:rPr lang="sv-SE" dirty="0"/>
              <a:t>Resultaten för läsår 2018/19 visar att i årskurs fyra svarar 95 procent av flickorna och 90 procent av pojkarna att de har en kompis att prata med. I årskurs sju svarar 96 procent av flickorna och 93 procent av pojkarna att de har det och motsvarande siffror för elever i gymnasiets första år är 97 procent respektive 93 procent. </a:t>
            </a:r>
          </a:p>
          <a:p>
            <a:r>
              <a:rPr lang="sv-SE" dirty="0"/>
              <a:t>Resultaten för läsåret 2018/19 visar att hela 98 procent av eleverna </a:t>
            </a:r>
            <a:r>
              <a:rPr lang="sv-SE" dirty="0" smtClean="0"/>
              <a:t>i </a:t>
            </a:r>
            <a:r>
              <a:rPr lang="sv-SE" smtClean="0"/>
              <a:t>årskurs fyra </a:t>
            </a:r>
            <a:r>
              <a:rPr lang="sv-SE" dirty="0"/>
              <a:t>har en vuxen att prata med (oavsett kön). I årskurs sju svarar 96 procent av flickorna och 98 procent av pojkarna att de har en vuxen att prata med och i gymnasiets första år svarar 94 procent att de har det (oavsett kön). Resultaten är relativt stabila över tid. Den gradvisa minskningen i takt med ökad ålder syns även i nationella siffror [3]. Data från de senaste sex läsåren visar att det finns statistiskt signifikant samband mellan självskattad hälsa och att ha en vuxen eller kompis att prata med. Resultaten visar att det är ökad risk att skatta sin hälsa som låg om en inte har en vuxen/kompis att prata med, oavsett årskurs, se Figur 87 och 88 nedan. </a:t>
            </a:r>
          </a:p>
        </p:txBody>
      </p:sp>
      <p:sp>
        <p:nvSpPr>
          <p:cNvPr id="4" name="Platshållare för bildnummer 3"/>
          <p:cNvSpPr>
            <a:spLocks noGrp="1"/>
          </p:cNvSpPr>
          <p:nvPr>
            <p:ph type="sldNum" sz="quarter" idx="10"/>
          </p:nvPr>
        </p:nvSpPr>
        <p:spPr/>
        <p:txBody>
          <a:bodyPr/>
          <a:lstStyle/>
          <a:p>
            <a:fld id="{FB0CB7F7-2DE7-442F-B621-87F2D8E04FE8}" type="slidenum">
              <a:rPr lang="sv-SE" smtClean="0"/>
              <a:t>6</a:t>
            </a:fld>
            <a:endParaRPr lang="sv-SE"/>
          </a:p>
        </p:txBody>
      </p:sp>
    </p:spTree>
    <p:extLst>
      <p:ext uri="{BB962C8B-B14F-4D97-AF65-F5344CB8AC3E}">
        <p14:creationId xmlns:p14="http://schemas.microsoft.com/office/powerpoint/2010/main" val="1371233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Figur 29 visar resultaten för övervikt och fetma, fördelat över kön och ålder, över tid i Norrbottens län. Ingen större utveckling sker åt något håll i länet gällande övervikt och fetma. Något som kan vara intressant att följa är tendensen att övervikt/fetma minskar i gruppen pojkar i gymnasiet under de tre senaste åren, men det låga antalet respondenter i gruppen gör att resultatet är osäkert.27 Ett könsmönster är synligt där flickor har högre andel med övervikt eller fetma i förskoleålder och vid årskurs fyra börjar mönstret vända till det motsatta där pojkar har högre andel med övervikt eller fetma. Detta könsmönster har varit konstant sedan elevhälsosamtalets mätningar startade. Gruppen som har störst andel överviktiga/har fetma är pojkar i gymnasiets första år. </a:t>
            </a:r>
          </a:p>
          <a:p>
            <a:r>
              <a:rPr lang="sv-SE" dirty="0"/>
              <a:t>27 Det </a:t>
            </a:r>
          </a:p>
        </p:txBody>
      </p:sp>
      <p:sp>
        <p:nvSpPr>
          <p:cNvPr id="4" name="Platshållare för bildnummer 3"/>
          <p:cNvSpPr>
            <a:spLocks noGrp="1"/>
          </p:cNvSpPr>
          <p:nvPr>
            <p:ph type="sldNum" sz="quarter" idx="10"/>
          </p:nvPr>
        </p:nvSpPr>
        <p:spPr/>
        <p:txBody>
          <a:bodyPr/>
          <a:lstStyle/>
          <a:p>
            <a:fld id="{FB0CB7F7-2DE7-442F-B621-87F2D8E04FE8}" type="slidenum">
              <a:rPr lang="sv-SE" smtClean="0"/>
              <a:t>7</a:t>
            </a:fld>
            <a:endParaRPr lang="sv-SE"/>
          </a:p>
        </p:txBody>
      </p:sp>
    </p:spTree>
    <p:extLst>
      <p:ext uri="{BB962C8B-B14F-4D97-AF65-F5344CB8AC3E}">
        <p14:creationId xmlns:p14="http://schemas.microsoft.com/office/powerpoint/2010/main" val="348201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figuren ovan är svarsalternativen </a:t>
            </a:r>
            <a:r>
              <a:rPr lang="sv-SE" i="1" dirty="0"/>
              <a:t>ofta </a:t>
            </a:r>
            <a:r>
              <a:rPr lang="sv-SE" dirty="0"/>
              <a:t>och </a:t>
            </a:r>
            <a:r>
              <a:rPr lang="sv-SE" i="1" dirty="0"/>
              <a:t>alltid </a:t>
            </a:r>
            <a:r>
              <a:rPr lang="sv-SE" dirty="0"/>
              <a:t>sammanslagna. Vi ser att majoriteten av länets elever deltar ofta eller alltid i lektionerna i idrott/hälsa, samt att det är vanligare att delta i lektionerna i gruppen pojkar än i gruppen flickor, oavsett årskurs och läsår. Figuren pekar mot att det är små skillnader mellan årskurserna och läsåren, kanhända sker det en svag ökning över tid i andelen elever som deltar i lektionerna men fler läsår krävs för att kunna uttala sig om en eventuell trend. Resultaten för läsår 2018/19 visar att 15 procent av flickorna och 13 procent av pojkarna i årskurs sju svarar att de ofta deltar i lektionerna. Samt att 79 procent av flickorna och 84 procent av pojkarna alltid deltar i lektionerna. I gymnasiets första år svarar 20 procent av flickorna och 15 procent av pojkarna att de ofta deltar i lektionerna och 74 procent av flickorna och 81 procent av pojkarna att de alltid deltar i lektionerna. </a:t>
            </a:r>
          </a:p>
          <a:p>
            <a:r>
              <a:rPr lang="sv-SE" dirty="0"/>
              <a:t>Det finns ett statistiskt samband mellan BMI och att delta i lektionerna i idrott/hälsa.76 Resultaten pekar mot att de som är i gruppen övervikt/fetma deltar i lektionerna i lägre utsträckning än övriga grupper. </a:t>
            </a:r>
          </a:p>
        </p:txBody>
      </p:sp>
      <p:sp>
        <p:nvSpPr>
          <p:cNvPr id="4" name="Platshållare för bildnummer 3"/>
          <p:cNvSpPr>
            <a:spLocks noGrp="1"/>
          </p:cNvSpPr>
          <p:nvPr>
            <p:ph type="sldNum" sz="quarter" idx="10"/>
          </p:nvPr>
        </p:nvSpPr>
        <p:spPr/>
        <p:txBody>
          <a:bodyPr/>
          <a:lstStyle/>
          <a:p>
            <a:fld id="{FB0CB7F7-2DE7-442F-B621-87F2D8E04FE8}" type="slidenum">
              <a:rPr lang="sv-SE" smtClean="0"/>
              <a:t>8</a:t>
            </a:fld>
            <a:endParaRPr lang="sv-SE"/>
          </a:p>
        </p:txBody>
      </p:sp>
    </p:spTree>
    <p:extLst>
      <p:ext uri="{BB962C8B-B14F-4D97-AF65-F5344CB8AC3E}">
        <p14:creationId xmlns:p14="http://schemas.microsoft.com/office/powerpoint/2010/main" val="20069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figuren ovan visas en ökning över tid bland elever i årskurs fyra, främst bland pojkar, i andelen elever som sitter framför skärm 5 timmar eller längre under sin fritid. I årskurs sju och första året i gymnasiet är inte utvecklingen lika tydlig då främst läsår 2016/17 utgör ett trendbrott (det går inte att utesluta att detta delvis kan bero på varierande formuleringar av frågeställningen i enkäten). Andelen elever som spenderar 5 timmar eller mer framför skärm på fritiden tycks öka successivt med stigande årskurs, oavsett kön. Sett över tid är det vanligare bland pojkar än flickor med denna skärm-vana i årskurs fyra och vanligare bland flickor än pojkar i gymnasiets första år. I årskurs sju syns inga tydliga könsskillnader. Resultaten för läsår 2018/19 visar att i årskurs fyra spenderar 8 procent av flickorna och 16 procent av pojkarna 5 timmar eller mer framför skärm på fritiden. Motsvarande siffra för elever i årskurs sju är 26 procent bland flickor och 27 procent bland pojkar, samt för årskurs ett i gymnasiet är 39 procent bland flickor och 32 procent bland pojkar. </a:t>
            </a:r>
          </a:p>
        </p:txBody>
      </p:sp>
      <p:sp>
        <p:nvSpPr>
          <p:cNvPr id="4" name="Platshållare för bildnummer 3"/>
          <p:cNvSpPr>
            <a:spLocks noGrp="1"/>
          </p:cNvSpPr>
          <p:nvPr>
            <p:ph type="sldNum" sz="quarter" idx="10"/>
          </p:nvPr>
        </p:nvSpPr>
        <p:spPr/>
        <p:txBody>
          <a:bodyPr/>
          <a:lstStyle/>
          <a:p>
            <a:fld id="{FB0CB7F7-2DE7-442F-B621-87F2D8E04FE8}" type="slidenum">
              <a:rPr lang="sv-SE" smtClean="0"/>
              <a:t>9</a:t>
            </a:fld>
            <a:endParaRPr lang="sv-SE"/>
          </a:p>
        </p:txBody>
      </p:sp>
    </p:spTree>
    <p:extLst>
      <p:ext uri="{BB962C8B-B14F-4D97-AF65-F5344CB8AC3E}">
        <p14:creationId xmlns:p14="http://schemas.microsoft.com/office/powerpoint/2010/main" val="1466404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nual för mall">
    <p:spTree>
      <p:nvGrpSpPr>
        <p:cNvPr id="1" name=""/>
        <p:cNvGrpSpPr/>
        <p:nvPr/>
      </p:nvGrpSpPr>
      <p:grpSpPr>
        <a:xfrm>
          <a:off x="0" y="0"/>
          <a:ext cx="0" cy="0"/>
          <a:chOff x="0" y="0"/>
          <a:chExt cx="0" cy="0"/>
        </a:xfrm>
      </p:grpSpPr>
      <p:sp>
        <p:nvSpPr>
          <p:cNvPr id="4" name="Platshållare för text 12"/>
          <p:cNvSpPr txBox="1">
            <a:spLocks/>
          </p:cNvSpPr>
          <p:nvPr userDrawn="1"/>
        </p:nvSpPr>
        <p:spPr>
          <a:xfrm>
            <a:off x="1046759" y="1884385"/>
            <a:ext cx="3551646" cy="1027480"/>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buNone/>
            </a:pPr>
            <a:r>
              <a:rPr lang="sv-SE" sz="1400" b="1" kern="0" dirty="0" smtClean="0">
                <a:solidFill>
                  <a:srgbClr val="155697"/>
                </a:solidFill>
              </a:rPr>
              <a:t>Skapa ny sida</a:t>
            </a:r>
          </a:p>
          <a:p>
            <a:pPr marL="285750" indent="-285750">
              <a:spcBef>
                <a:spcPts val="160"/>
              </a:spcBef>
            </a:pPr>
            <a:r>
              <a:rPr lang="sv-SE" sz="1200" b="0" u="none" kern="0" dirty="0" smtClean="0"/>
              <a:t>I menyn </a:t>
            </a:r>
            <a:r>
              <a:rPr lang="sv-SE" sz="1200" b="1" u="none" kern="0" dirty="0" smtClean="0"/>
              <a:t>Start</a:t>
            </a:r>
            <a:r>
              <a:rPr lang="sv-SE" sz="1200" b="1" u="none" kern="0" baseline="0" dirty="0" smtClean="0"/>
              <a:t> </a:t>
            </a:r>
            <a:r>
              <a:rPr lang="sv-SE" sz="1200" b="0" u="none" kern="0" baseline="0" dirty="0" smtClean="0"/>
              <a:t>hittar du</a:t>
            </a:r>
            <a:r>
              <a:rPr lang="sv-SE" sz="1200" b="1" u="none" kern="0" baseline="0" dirty="0" smtClean="0"/>
              <a:t> </a:t>
            </a:r>
            <a:r>
              <a:rPr lang="sv-SE" sz="1200" b="0" i="1" u="none" kern="0" baseline="0" dirty="0" smtClean="0"/>
              <a:t>Ny bild</a:t>
            </a:r>
            <a:r>
              <a:rPr lang="sv-SE" sz="1200" b="0" u="none" kern="0" baseline="0" dirty="0" smtClean="0"/>
              <a:t>.</a:t>
            </a:r>
            <a:r>
              <a:rPr lang="sv-SE" sz="1200" b="0" u="none" kern="0" dirty="0" smtClean="0"/>
              <a:t> </a:t>
            </a:r>
          </a:p>
          <a:p>
            <a:pPr marL="285750" indent="-285750">
              <a:spcBef>
                <a:spcPts val="160"/>
              </a:spcBef>
            </a:pPr>
            <a:r>
              <a:rPr lang="sv-SE" sz="1200" i="0" u="none" kern="0" dirty="0" smtClean="0"/>
              <a:t>Klicka på pilen</a:t>
            </a:r>
            <a:r>
              <a:rPr lang="sv-SE" sz="1200" i="0" u="none" kern="0" baseline="0" dirty="0" smtClean="0"/>
              <a:t> och välj den </a:t>
            </a:r>
            <a:r>
              <a:rPr lang="sv-SE" sz="1200" i="0" u="none" kern="0" baseline="0" dirty="0" err="1" smtClean="0"/>
              <a:t>sidmall</a:t>
            </a:r>
            <a:r>
              <a:rPr lang="sv-SE" sz="1200" i="0" u="none" kern="0" baseline="0" dirty="0" smtClean="0"/>
              <a:t> du behöver.</a:t>
            </a:r>
            <a:endParaRPr lang="sv-SE" sz="1400" i="0" u="none" kern="0" baseline="0" dirty="0" smtClean="0"/>
          </a:p>
          <a:p>
            <a:endParaRPr lang="sv-SE" sz="1400" i="0" u="none" kern="0" baseline="0" dirty="0" smtClean="0"/>
          </a:p>
          <a:p>
            <a:endParaRPr lang="sv-SE" sz="1400" i="0" u="none" kern="0" baseline="0" dirty="0" smtClean="0"/>
          </a:p>
          <a:p>
            <a:endParaRPr lang="sv-SE" sz="1400" i="0" u="none" kern="0" baseline="0" dirty="0" smtClean="0"/>
          </a:p>
          <a:p>
            <a:pPr marL="228600" marR="0" indent="-228600" algn="l" defTabSz="762000" rtl="0" eaLnBrk="1" fontAlgn="base" latinLnBrk="0" hangingPunct="1">
              <a:lnSpc>
                <a:spcPct val="100000"/>
              </a:lnSpc>
              <a:spcBef>
                <a:spcPts val="160"/>
              </a:spcBef>
              <a:spcAft>
                <a:spcPct val="0"/>
              </a:spcAft>
              <a:buClr>
                <a:schemeClr val="tx2"/>
              </a:buClr>
              <a:buSzTx/>
              <a:buFont typeface="+mj-lt"/>
              <a:buAutoNum type="arabicPeriod"/>
              <a:tabLst/>
              <a:defRPr/>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a:p>
          <a:p>
            <a:endParaRPr lang="sv-SE" sz="1400" kern="0" dirty="0" smtClean="0"/>
          </a:p>
        </p:txBody>
      </p:sp>
      <p:sp>
        <p:nvSpPr>
          <p:cNvPr id="5" name="Rubrik 8"/>
          <p:cNvSpPr txBox="1">
            <a:spLocks/>
          </p:cNvSpPr>
          <p:nvPr userDrawn="1"/>
        </p:nvSpPr>
        <p:spPr>
          <a:xfrm>
            <a:off x="1034250" y="581288"/>
            <a:ext cx="5619750" cy="465534"/>
          </a:xfrm>
          <a:prstGeom prst="rect">
            <a:avLst/>
          </a:prstGeom>
        </p:spPr>
        <p:txBody>
          <a:bodyPr/>
          <a:lstStyle>
            <a:lvl1pPr algn="l" defTabSz="762000" rtl="0" eaLnBrk="1" fontAlgn="base" hangingPunct="1">
              <a:spcBef>
                <a:spcPct val="0"/>
              </a:spcBef>
              <a:spcAft>
                <a:spcPct val="0"/>
              </a:spcAft>
              <a:defRPr sz="2800" b="1">
                <a:solidFill>
                  <a:srgbClr val="0070C0"/>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a:lstStyle>
          <a:p>
            <a:r>
              <a:rPr lang="sv-SE" kern="0" dirty="0" smtClean="0"/>
              <a:t>Våra nya mallar</a:t>
            </a:r>
            <a:endParaRPr lang="sv-SE" kern="0" dirty="0"/>
          </a:p>
        </p:txBody>
      </p:sp>
      <p:grpSp>
        <p:nvGrpSpPr>
          <p:cNvPr id="17" name="Grupp 16"/>
          <p:cNvGrpSpPr/>
          <p:nvPr userDrawn="1"/>
        </p:nvGrpSpPr>
        <p:grpSpPr>
          <a:xfrm>
            <a:off x="1153326" y="2947015"/>
            <a:ext cx="1761936" cy="992330"/>
            <a:chOff x="1545535" y="1656085"/>
            <a:chExt cx="1990725" cy="108585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5535" y="1656085"/>
              <a:ext cx="1990725" cy="1085850"/>
            </a:xfrm>
            <a:prstGeom prst="rect">
              <a:avLst/>
            </a:prstGeom>
            <a:ln>
              <a:solidFill>
                <a:schemeClr val="tx1"/>
              </a:solidFill>
            </a:ln>
          </p:spPr>
        </p:pic>
        <p:sp>
          <p:nvSpPr>
            <p:cNvPr id="2" name="Ellips 1"/>
            <p:cNvSpPr/>
            <p:nvPr userDrawn="1"/>
          </p:nvSpPr>
          <p:spPr bwMode="auto">
            <a:xfrm>
              <a:off x="2647464" y="2404704"/>
              <a:ext cx="152380" cy="152380"/>
            </a:xfrm>
            <a:prstGeom prst="ellipse">
              <a:avLst/>
            </a:prstGeom>
            <a:no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grpSp>
      <p:grpSp>
        <p:nvGrpSpPr>
          <p:cNvPr id="49" name="Grupp 48"/>
          <p:cNvGrpSpPr/>
          <p:nvPr userDrawn="1"/>
        </p:nvGrpSpPr>
        <p:grpSpPr>
          <a:xfrm>
            <a:off x="4584348" y="2911864"/>
            <a:ext cx="1761936" cy="999291"/>
            <a:chOff x="1563890" y="3912629"/>
            <a:chExt cx="1990725" cy="1085850"/>
          </a:xfrm>
        </p:grpSpPr>
        <p:pic>
          <p:nvPicPr>
            <p:cNvPr id="30" name="Bildobjekt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3890" y="3912629"/>
              <a:ext cx="1990725" cy="1085850"/>
            </a:xfrm>
            <a:prstGeom prst="rect">
              <a:avLst/>
            </a:prstGeom>
            <a:ln>
              <a:solidFill>
                <a:schemeClr val="tx1"/>
              </a:solidFill>
            </a:ln>
          </p:spPr>
        </p:pic>
        <p:sp>
          <p:nvSpPr>
            <p:cNvPr id="44" name="Rektangel 43"/>
            <p:cNvSpPr/>
            <p:nvPr userDrawn="1"/>
          </p:nvSpPr>
          <p:spPr bwMode="auto">
            <a:xfrm>
              <a:off x="2802016" y="4183582"/>
              <a:ext cx="736413" cy="215328"/>
            </a:xfrm>
            <a:prstGeom prst="rect">
              <a:avLst/>
            </a:prstGeom>
            <a:noFill/>
            <a:ln w="127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noFill/>
                <a:effectLst/>
                <a:latin typeface="Arial" charset="0"/>
              </a:endParaRPr>
            </a:p>
          </p:txBody>
        </p:sp>
      </p:grpSp>
      <p:sp>
        <p:nvSpPr>
          <p:cNvPr id="15" name="Rektangel 14"/>
          <p:cNvSpPr/>
          <p:nvPr userDrawn="1"/>
        </p:nvSpPr>
        <p:spPr>
          <a:xfrm>
            <a:off x="4501299" y="1884384"/>
            <a:ext cx="4572000" cy="913070"/>
          </a:xfrm>
          <a:prstGeom prst="rect">
            <a:avLst/>
          </a:prstGeom>
        </p:spPr>
        <p:txBody>
          <a:bodyPr>
            <a:spAutoFit/>
          </a:bodyPr>
          <a:lstStyle/>
          <a:p>
            <a:pPr marL="0" indent="0">
              <a:buNone/>
            </a:pPr>
            <a:r>
              <a:rPr lang="sv-SE" sz="1400" b="1" kern="0" dirty="0" smtClean="0">
                <a:solidFill>
                  <a:srgbClr val="155697"/>
                </a:solidFill>
              </a:rPr>
              <a:t>Ändra mall på en befintlig sida</a:t>
            </a:r>
          </a:p>
          <a:p>
            <a:pPr marL="171450" indent="-171450">
              <a:spcBef>
                <a:spcPts val="160"/>
              </a:spcBef>
              <a:buFont typeface="Arial" panose="020B0604020202020204" pitchFamily="34" charset="0"/>
              <a:buChar char="•"/>
            </a:pPr>
            <a:r>
              <a:rPr lang="sv-SE" sz="1200" b="0" u="none" kern="0" dirty="0" smtClean="0"/>
              <a:t>Markera den sida i presentationen som du </a:t>
            </a:r>
            <a:br>
              <a:rPr lang="sv-SE" sz="1200" b="0" u="none" kern="0" dirty="0" smtClean="0"/>
            </a:br>
            <a:r>
              <a:rPr lang="sv-SE" sz="1200" b="0" u="none" kern="0" dirty="0" smtClean="0"/>
              <a:t>vill byta </a:t>
            </a:r>
            <a:r>
              <a:rPr lang="sv-SE" sz="1200" b="0" u="none" kern="0" dirty="0" err="1" smtClean="0"/>
              <a:t>sidmall</a:t>
            </a:r>
            <a:r>
              <a:rPr lang="sv-SE" sz="1200" b="0" u="none" kern="0" dirty="0" smtClean="0"/>
              <a:t> på. </a:t>
            </a:r>
          </a:p>
          <a:p>
            <a:pPr marL="171450" marR="0" indent="-171450" algn="l" defTabSz="762000" rtl="0" eaLnBrk="1" fontAlgn="base" latinLnBrk="0" hangingPunct="1">
              <a:lnSpc>
                <a:spcPct val="100000"/>
              </a:lnSpc>
              <a:spcBef>
                <a:spcPts val="160"/>
              </a:spcBef>
              <a:spcAft>
                <a:spcPct val="0"/>
              </a:spcAft>
              <a:buClr>
                <a:schemeClr val="tx2"/>
              </a:buClr>
              <a:buSzTx/>
              <a:buFont typeface="Arial" panose="020B0604020202020204" pitchFamily="34" charset="0"/>
              <a:buChar char="•"/>
              <a:tabLst/>
              <a:defRPr/>
            </a:pPr>
            <a:r>
              <a:rPr lang="sv-SE" sz="1200" b="0" u="none" kern="0" dirty="0" smtClean="0"/>
              <a:t>Gå</a:t>
            </a:r>
            <a:r>
              <a:rPr lang="sv-SE" sz="1200" b="0" u="none" kern="0" baseline="0" dirty="0" smtClean="0"/>
              <a:t> upp till menyn </a:t>
            </a:r>
            <a:r>
              <a:rPr lang="sv-SE" sz="1200" b="1" u="none" kern="0" dirty="0" smtClean="0"/>
              <a:t>Start</a:t>
            </a:r>
            <a:r>
              <a:rPr lang="sv-SE" sz="1200" b="1" u="none" kern="0" baseline="0" dirty="0" smtClean="0"/>
              <a:t> </a:t>
            </a:r>
            <a:r>
              <a:rPr lang="sv-SE" sz="1200" b="0" u="none" kern="0" baseline="0" dirty="0" smtClean="0"/>
              <a:t>och välj</a:t>
            </a:r>
            <a:r>
              <a:rPr lang="sv-SE" sz="1200" b="1" u="none" kern="0" baseline="0" dirty="0" smtClean="0"/>
              <a:t> </a:t>
            </a:r>
            <a:r>
              <a:rPr lang="sv-SE" sz="1200" b="0" i="1" u="none" kern="0" baseline="0" dirty="0" smtClean="0"/>
              <a:t>Layout</a:t>
            </a:r>
            <a:r>
              <a:rPr lang="sv-SE" sz="1200" b="0" u="none" kern="0" baseline="0" dirty="0" smtClean="0"/>
              <a:t>.</a:t>
            </a:r>
            <a:r>
              <a:rPr lang="sv-SE" sz="1200" b="0" u="none" kern="0" dirty="0" smtClean="0"/>
              <a:t> </a:t>
            </a:r>
          </a:p>
        </p:txBody>
      </p:sp>
      <p:sp>
        <p:nvSpPr>
          <p:cNvPr id="11" name="Platshållare för text 12"/>
          <p:cNvSpPr txBox="1">
            <a:spLocks/>
          </p:cNvSpPr>
          <p:nvPr userDrawn="1"/>
        </p:nvSpPr>
        <p:spPr>
          <a:xfrm>
            <a:off x="1051491" y="1139021"/>
            <a:ext cx="6419585" cy="691441"/>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spcBef>
                <a:spcPts val="160"/>
              </a:spcBef>
              <a:buNone/>
            </a:pPr>
            <a:r>
              <a:rPr lang="sv-SE" sz="1200" b="1" i="0" u="none" kern="0" baseline="0" dirty="0" smtClean="0"/>
              <a:t>Det finns två gemensamma powerpointmallar för organisationen, en blå och en vit. Du hittar båda i VIS. Avsändaren är Region Norrbotten, oavsett vilken division vi tillhör. Använd de befintliga sidmallarna (layout) så långt det är möjligt.</a:t>
            </a:r>
            <a:endParaRPr lang="sv-SE" sz="1400" i="0" u="none" kern="0" baseline="0" dirty="0" smtClean="0"/>
          </a:p>
        </p:txBody>
      </p:sp>
    </p:spTree>
    <p:extLst>
      <p:ext uri="{BB962C8B-B14F-4D97-AF65-F5344CB8AC3E}">
        <p14:creationId xmlns:p14="http://schemas.microsoft.com/office/powerpoint/2010/main" val="3851852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Helbild">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8467"/>
            <a:ext cx="9144000" cy="5151966"/>
          </a:xfrm>
          <a:prstGeom prst="rect">
            <a:avLst/>
          </a:prstGeom>
        </p:spPr>
        <p:txBody>
          <a:bodyPr/>
          <a:lstStyle>
            <a:lvl1pPr>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24041325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Helbild med text ovanpå">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0"/>
            <a:ext cx="9144000" cy="5151966"/>
          </a:xfrm>
          <a:prstGeom prst="rect">
            <a:avLst/>
          </a:prstGeom>
        </p:spPr>
        <p:txBody>
          <a:bodyPr/>
          <a:lstStyle>
            <a:lvl1pPr>
              <a:defRPr/>
            </a:lvl1pPr>
          </a:lstStyle>
          <a:p>
            <a:r>
              <a:rPr lang="sv-SE" smtClean="0"/>
              <a:t>Klicka på ikonen för att lägga till en bild</a:t>
            </a:r>
            <a:endParaRPr lang="sv-SE" dirty="0"/>
          </a:p>
        </p:txBody>
      </p:sp>
      <p:sp>
        <p:nvSpPr>
          <p:cNvPr id="2" name="Rubrik 1"/>
          <p:cNvSpPr>
            <a:spLocks noGrp="1"/>
          </p:cNvSpPr>
          <p:nvPr>
            <p:ph type="title"/>
          </p:nvPr>
        </p:nvSpPr>
        <p:spPr>
          <a:xfrm>
            <a:off x="762001" y="734616"/>
            <a:ext cx="3590925" cy="2065734"/>
          </a:xfrm>
          <a:prstGeom prst="rect">
            <a:avLst/>
          </a:prstGeom>
        </p:spPr>
        <p:txBody>
          <a:bodyPr/>
          <a:lstStyle>
            <a:lvl1pPr>
              <a:lnSpc>
                <a:spcPct val="110000"/>
              </a:lnSpc>
              <a:defRPr sz="2400" b="1">
                <a:solidFill>
                  <a:schemeClr val="bg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963683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353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el &amp; presentatör">
    <p:spTree>
      <p:nvGrpSpPr>
        <p:cNvPr id="1" name=""/>
        <p:cNvGrpSpPr/>
        <p:nvPr/>
      </p:nvGrpSpPr>
      <p:grpSpPr>
        <a:xfrm>
          <a:off x="0" y="0"/>
          <a:ext cx="0" cy="0"/>
          <a:chOff x="0" y="0"/>
          <a:chExt cx="0" cy="0"/>
        </a:xfrm>
      </p:grpSpPr>
      <p:sp>
        <p:nvSpPr>
          <p:cNvPr id="7" name="Rubrik 1"/>
          <p:cNvSpPr>
            <a:spLocks noGrp="1"/>
          </p:cNvSpPr>
          <p:nvPr>
            <p:ph type="title"/>
          </p:nvPr>
        </p:nvSpPr>
        <p:spPr>
          <a:xfrm>
            <a:off x="1319002" y="1084333"/>
            <a:ext cx="6497905" cy="1011503"/>
          </a:xfrm>
          <a:prstGeom prst="rect">
            <a:avLst/>
          </a:prstGeom>
        </p:spPr>
        <p:txBody>
          <a:bodyPr anchor="b"/>
          <a:lstStyle>
            <a:lvl1pPr algn="ctr">
              <a:defRPr sz="3200" b="1">
                <a:solidFill>
                  <a:srgbClr val="0070C0"/>
                </a:solidFill>
              </a:defRPr>
            </a:lvl1pPr>
          </a:lstStyle>
          <a:p>
            <a:r>
              <a:rPr lang="sv-SE" smtClean="0"/>
              <a:t>Klicka här för att ändra format</a:t>
            </a:r>
            <a:endParaRPr lang="sv-SE" dirty="0"/>
          </a:p>
        </p:txBody>
      </p:sp>
      <p:sp>
        <p:nvSpPr>
          <p:cNvPr id="8" name="Platshållare för text 12"/>
          <p:cNvSpPr>
            <a:spLocks noGrp="1"/>
          </p:cNvSpPr>
          <p:nvPr>
            <p:ph type="body" sz="quarter" idx="14"/>
          </p:nvPr>
        </p:nvSpPr>
        <p:spPr>
          <a:xfrm>
            <a:off x="1319002" y="2127489"/>
            <a:ext cx="6505997" cy="688539"/>
          </a:xfrm>
          <a:prstGeom prst="rect">
            <a:avLst/>
          </a:prstGeom>
        </p:spPr>
        <p:txBody>
          <a:bodyPr anchor="ctr"/>
          <a:lstStyle>
            <a:lvl1pPr marL="0" indent="0" algn="ctr">
              <a:buNone/>
              <a:defRPr sz="2000" b="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sv-SE" smtClean="0"/>
              <a:t>Klicka här för att ändra format på bakgrundstexten</a:t>
            </a:r>
          </a:p>
        </p:txBody>
      </p:sp>
    </p:spTree>
    <p:extLst>
      <p:ext uri="{BB962C8B-B14F-4D97-AF65-F5344CB8AC3E}">
        <p14:creationId xmlns:p14="http://schemas.microsoft.com/office/powerpoint/2010/main" val="2293923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1592722" y="384370"/>
            <a:ext cx="5978095" cy="834016"/>
          </a:xfrm>
          <a:prstGeom prst="rect">
            <a:avLst/>
          </a:prstGeom>
        </p:spPr>
        <p:txBody>
          <a:bodyPr anchor="b" anchorCtr="0"/>
          <a:lstStyle>
            <a:lvl1pPr>
              <a:defRPr sz="2400" b="1" baseline="0">
                <a:solidFill>
                  <a:srgbClr val="0070C0"/>
                </a:solidFill>
              </a:defRPr>
            </a:lvl1pPr>
          </a:lstStyle>
          <a:p>
            <a:r>
              <a:rPr lang="sv-SE" smtClean="0"/>
              <a:t>Klicka här för att ändra format</a:t>
            </a:r>
            <a:endParaRPr lang="sv-SE" dirty="0"/>
          </a:p>
        </p:txBody>
      </p:sp>
      <p:sp>
        <p:nvSpPr>
          <p:cNvPr id="16" name="Platshållare för innehåll 2"/>
          <p:cNvSpPr>
            <a:spLocks noGrp="1"/>
          </p:cNvSpPr>
          <p:nvPr>
            <p:ph sz="half" idx="1"/>
          </p:nvPr>
        </p:nvSpPr>
        <p:spPr>
          <a:xfrm>
            <a:off x="1592722" y="1314954"/>
            <a:ext cx="5978096" cy="3049084"/>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244556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ra figur eller bild">
    <p:spTree>
      <p:nvGrpSpPr>
        <p:cNvPr id="1" name=""/>
        <p:cNvGrpSpPr/>
        <p:nvPr/>
      </p:nvGrpSpPr>
      <p:grpSpPr>
        <a:xfrm>
          <a:off x="0" y="0"/>
          <a:ext cx="0" cy="0"/>
          <a:chOff x="0" y="0"/>
          <a:chExt cx="0" cy="0"/>
        </a:xfrm>
      </p:grpSpPr>
      <p:sp>
        <p:nvSpPr>
          <p:cNvPr id="16" name="Platshållare för innehåll 2"/>
          <p:cNvSpPr>
            <a:spLocks noGrp="1"/>
          </p:cNvSpPr>
          <p:nvPr>
            <p:ph sz="half" idx="1"/>
          </p:nvPr>
        </p:nvSpPr>
        <p:spPr>
          <a:xfrm>
            <a:off x="1134534" y="355600"/>
            <a:ext cx="6917266" cy="4008437"/>
          </a:xfrm>
          <a:prstGeom prst="rect">
            <a:avLst/>
          </a:prstGeom>
        </p:spPr>
        <p:txBody>
          <a:bodyPr/>
          <a:lstStyle>
            <a:lvl1pPr marL="0" indent="0">
              <a:lnSpc>
                <a:spcPct val="110000"/>
              </a:lnSpc>
              <a:spcBef>
                <a:spcPts val="800"/>
              </a:spcBef>
              <a:buFont typeface="Arial" panose="020B0604020202020204" pitchFamily="34" charset="0"/>
              <a:buNone/>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27367899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igur och bildtext">
    <p:spTree>
      <p:nvGrpSpPr>
        <p:cNvPr id="1" name=""/>
        <p:cNvGrpSpPr/>
        <p:nvPr/>
      </p:nvGrpSpPr>
      <p:grpSpPr>
        <a:xfrm>
          <a:off x="0" y="0"/>
          <a:ext cx="0" cy="0"/>
          <a:chOff x="0" y="0"/>
          <a:chExt cx="0" cy="0"/>
        </a:xfrm>
      </p:grpSpPr>
      <p:sp>
        <p:nvSpPr>
          <p:cNvPr id="11" name="Rubrik 8"/>
          <p:cNvSpPr>
            <a:spLocks noGrp="1"/>
          </p:cNvSpPr>
          <p:nvPr>
            <p:ph type="title"/>
          </p:nvPr>
        </p:nvSpPr>
        <p:spPr>
          <a:xfrm>
            <a:off x="5494493" y="439043"/>
            <a:ext cx="3197701" cy="607580"/>
          </a:xfrm>
          <a:prstGeom prst="rect">
            <a:avLst/>
          </a:prstGeom>
        </p:spPr>
        <p:txBody>
          <a:bodyPr anchor="b" anchorCtr="0"/>
          <a:lstStyle>
            <a:lvl1pPr>
              <a:defRPr sz="2000" b="1" baseline="0">
                <a:solidFill>
                  <a:srgbClr val="0070C0"/>
                </a:solidFill>
              </a:defRPr>
            </a:lvl1pPr>
          </a:lstStyle>
          <a:p>
            <a:r>
              <a:rPr lang="sv-SE" smtClean="0"/>
              <a:t>Klicka här för att ändra format</a:t>
            </a:r>
            <a:endParaRPr lang="sv-SE" dirty="0"/>
          </a:p>
        </p:txBody>
      </p:sp>
      <p:sp>
        <p:nvSpPr>
          <p:cNvPr id="5" name="Platshållare för innehåll 2"/>
          <p:cNvSpPr>
            <a:spLocks noGrp="1"/>
          </p:cNvSpPr>
          <p:nvPr>
            <p:ph sz="half" idx="1"/>
          </p:nvPr>
        </p:nvSpPr>
        <p:spPr>
          <a:xfrm>
            <a:off x="525982" y="440267"/>
            <a:ext cx="4879497" cy="3923771"/>
          </a:xfrm>
          <a:prstGeom prst="rect">
            <a:avLst/>
          </a:prstGeom>
        </p:spPr>
        <p:txBody>
          <a:bodyPr/>
          <a:lstStyle>
            <a:lvl1pPr marL="0" indent="0">
              <a:spcBef>
                <a:spcPts val="800"/>
              </a:spcBef>
              <a:buFont typeface="Arial" panose="020B0604020202020204" pitchFamily="34" charset="0"/>
              <a:buNone/>
              <a:defRPr sz="1600" baseline="0">
                <a:latin typeface="+mn-lt"/>
              </a:defRPr>
            </a:lvl1pPr>
            <a:lvl2pPr marL="536575" indent="0">
              <a:buNone/>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
        <p:nvSpPr>
          <p:cNvPr id="6" name="Platshållare för innehåll 2"/>
          <p:cNvSpPr>
            <a:spLocks noGrp="1"/>
          </p:cNvSpPr>
          <p:nvPr>
            <p:ph sz="half" idx="10"/>
          </p:nvPr>
        </p:nvSpPr>
        <p:spPr>
          <a:xfrm>
            <a:off x="5494492" y="1065562"/>
            <a:ext cx="3212538" cy="3298475"/>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9610136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Foto &amp; Text">
    <p:spTree>
      <p:nvGrpSpPr>
        <p:cNvPr id="1" name=""/>
        <p:cNvGrpSpPr/>
        <p:nvPr/>
      </p:nvGrpSpPr>
      <p:grpSpPr>
        <a:xfrm>
          <a:off x="0" y="0"/>
          <a:ext cx="0" cy="0"/>
          <a:chOff x="0" y="0"/>
          <a:chExt cx="0" cy="0"/>
        </a:xfrm>
      </p:grpSpPr>
      <p:sp>
        <p:nvSpPr>
          <p:cNvPr id="3" name="Rektangel 2"/>
          <p:cNvSpPr/>
          <p:nvPr userDrawn="1"/>
        </p:nvSpPr>
        <p:spPr>
          <a:xfrm>
            <a:off x="495300" y="2585971"/>
            <a:ext cx="2009775" cy="938719"/>
          </a:xfrm>
          <a:prstGeom prst="rect">
            <a:avLst/>
          </a:prstGeom>
        </p:spPr>
        <p:txBody>
          <a:bodyPr wrap="square">
            <a:spAutoFit/>
          </a:bodyPr>
          <a:lstStyle/>
          <a:p>
            <a:pPr algn="l"/>
            <a:r>
              <a:rPr lang="sv-SE" sz="1100" dirty="0" smtClean="0"/>
              <a:t>OBS! Om du behöver justera bilden inom ramen – dubbelklicka på bilden och välj verktyget ”Beskär” som dyker upp i menyn. </a:t>
            </a:r>
          </a:p>
        </p:txBody>
      </p:sp>
      <p:sp>
        <p:nvSpPr>
          <p:cNvPr id="2" name="Rubrik 1"/>
          <p:cNvSpPr>
            <a:spLocks noGrp="1"/>
          </p:cNvSpPr>
          <p:nvPr>
            <p:ph type="title"/>
          </p:nvPr>
        </p:nvSpPr>
        <p:spPr>
          <a:xfrm>
            <a:off x="3238500" y="258945"/>
            <a:ext cx="5295900" cy="825388"/>
          </a:xfrm>
          <a:prstGeom prst="rect">
            <a:avLst/>
          </a:prstGeom>
        </p:spPr>
        <p:txBody>
          <a:bodyPr anchor="b"/>
          <a:lstStyle>
            <a:lvl1pPr>
              <a:defRPr sz="2400" b="1">
                <a:solidFill>
                  <a:srgbClr val="0070C0"/>
                </a:solidFill>
              </a:defRPr>
            </a:lvl1pPr>
          </a:lstStyle>
          <a:p>
            <a:r>
              <a:rPr lang="sv-SE" smtClean="0"/>
              <a:t>Klicka här för att ändra format</a:t>
            </a:r>
            <a:endParaRPr lang="sv-SE" dirty="0"/>
          </a:p>
        </p:txBody>
      </p:sp>
      <p:sp>
        <p:nvSpPr>
          <p:cNvPr id="10" name="Platshållare för bild 9"/>
          <p:cNvSpPr>
            <a:spLocks noGrp="1"/>
          </p:cNvSpPr>
          <p:nvPr>
            <p:ph type="pic" sz="quarter" idx="13"/>
          </p:nvPr>
        </p:nvSpPr>
        <p:spPr>
          <a:xfrm>
            <a:off x="0" y="-1"/>
            <a:ext cx="2857500" cy="5143501"/>
          </a:xfrm>
          <a:prstGeom prst="rect">
            <a:avLst/>
          </a:prstGeom>
        </p:spPr>
        <p:txBody>
          <a:bodyPr/>
          <a:lstStyle>
            <a:lvl1pPr>
              <a:defRPr/>
            </a:lvl1pPr>
          </a:lstStyle>
          <a:p>
            <a:r>
              <a:rPr lang="sv-SE" smtClean="0"/>
              <a:t>Klicka på ikonen för att lägga till en bild</a:t>
            </a:r>
            <a:endParaRPr lang="sv-SE" dirty="0"/>
          </a:p>
        </p:txBody>
      </p:sp>
      <p:sp>
        <p:nvSpPr>
          <p:cNvPr id="6" name="Platshållare för innehåll 2"/>
          <p:cNvSpPr>
            <a:spLocks noGrp="1"/>
          </p:cNvSpPr>
          <p:nvPr>
            <p:ph sz="half" idx="10"/>
          </p:nvPr>
        </p:nvSpPr>
        <p:spPr>
          <a:xfrm>
            <a:off x="3234389" y="1168401"/>
            <a:ext cx="5300190" cy="3195638"/>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42576912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Jämförelse">
    <p:spTree>
      <p:nvGrpSpPr>
        <p:cNvPr id="1" name=""/>
        <p:cNvGrpSpPr/>
        <p:nvPr/>
      </p:nvGrpSpPr>
      <p:grpSpPr>
        <a:xfrm>
          <a:off x="0" y="0"/>
          <a:ext cx="0" cy="0"/>
          <a:chOff x="0" y="0"/>
          <a:chExt cx="0" cy="0"/>
        </a:xfrm>
      </p:grpSpPr>
      <p:sp>
        <p:nvSpPr>
          <p:cNvPr id="3" name="Title 1"/>
          <p:cNvSpPr>
            <a:spLocks noGrp="1"/>
          </p:cNvSpPr>
          <p:nvPr>
            <p:ph type="title"/>
          </p:nvPr>
        </p:nvSpPr>
        <p:spPr>
          <a:xfrm>
            <a:off x="672448" y="348300"/>
            <a:ext cx="7550022" cy="742660"/>
          </a:xfrm>
          <a:prstGeom prst="rect">
            <a:avLst/>
          </a:prstGeom>
        </p:spPr>
        <p:txBody>
          <a:bodyPr anchor="ctr" anchorCtr="0"/>
          <a:lstStyle>
            <a:lvl1pPr algn="l">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1"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cxnSp>
        <p:nvCxnSpPr>
          <p:cNvPr id="11" name="Straight Connector 10"/>
          <p:cNvCxnSpPr/>
          <p:nvPr userDrawn="1"/>
        </p:nvCxnSpPr>
        <p:spPr bwMode="auto">
          <a:xfrm flipH="1">
            <a:off x="4434107" y="1284703"/>
            <a:ext cx="22878" cy="3056770"/>
          </a:xfrm>
          <a:prstGeom prst="line">
            <a:avLst/>
          </a:prstGeom>
          <a:solidFill>
            <a:schemeClr val="bg1"/>
          </a:solidFill>
          <a:ln w="6350" cap="flat" cmpd="sng" algn="ctr">
            <a:solidFill>
              <a:srgbClr val="6A6C63"/>
            </a:solidFill>
            <a:prstDash val="solid"/>
            <a:round/>
            <a:headEnd type="none" w="sm" len="sm"/>
            <a:tailEnd type="none" w="sm" len="sm"/>
          </a:ln>
          <a:effectLst/>
        </p:spPr>
      </p:cxnSp>
      <p:sp>
        <p:nvSpPr>
          <p:cNvPr id="15" name="Content Placeholder 2"/>
          <p:cNvSpPr>
            <a:spLocks noGrp="1"/>
          </p:cNvSpPr>
          <p:nvPr>
            <p:ph sz="half" idx="10"/>
          </p:nvPr>
        </p:nvSpPr>
        <p:spPr>
          <a:xfrm>
            <a:off x="4665297"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23931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Jämförelse 2">
    <p:spTree>
      <p:nvGrpSpPr>
        <p:cNvPr id="1" name=""/>
        <p:cNvGrpSpPr/>
        <p:nvPr/>
      </p:nvGrpSpPr>
      <p:grpSpPr>
        <a:xfrm>
          <a:off x="0" y="0"/>
          <a:ext cx="0" cy="0"/>
          <a:chOff x="0" y="0"/>
          <a:chExt cx="0" cy="0"/>
        </a:xfrm>
      </p:grpSpPr>
      <p:sp>
        <p:nvSpPr>
          <p:cNvPr id="3" name="Title 1"/>
          <p:cNvSpPr>
            <a:spLocks noGrp="1"/>
          </p:cNvSpPr>
          <p:nvPr>
            <p:ph type="title"/>
          </p:nvPr>
        </p:nvSpPr>
        <p:spPr>
          <a:xfrm>
            <a:off x="672448" y="247552"/>
            <a:ext cx="7560784" cy="774953"/>
          </a:xfrm>
          <a:prstGeom prst="rect">
            <a:avLst/>
          </a:prstGeom>
        </p:spPr>
        <p:txBody>
          <a:bodyPr anchor="ctr" anchorCtr="0"/>
          <a:lstStyle>
            <a:lvl1pPr marL="0" indent="0" algn="l">
              <a:buFontTx/>
              <a:buNone/>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0" y="1647196"/>
            <a:ext cx="3664797"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5" name="Text Placeholder 2"/>
          <p:cNvSpPr>
            <a:spLocks noGrp="1"/>
          </p:cNvSpPr>
          <p:nvPr>
            <p:ph type="body" idx="11"/>
          </p:nvPr>
        </p:nvSpPr>
        <p:spPr>
          <a:xfrm>
            <a:off x="669464" y="1043308"/>
            <a:ext cx="3702264"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sp>
        <p:nvSpPr>
          <p:cNvPr id="7" name="Content Placeholder 2"/>
          <p:cNvSpPr>
            <a:spLocks noGrp="1"/>
          </p:cNvSpPr>
          <p:nvPr>
            <p:ph sz="half" idx="12"/>
          </p:nvPr>
        </p:nvSpPr>
        <p:spPr>
          <a:xfrm>
            <a:off x="4555069" y="1648910"/>
            <a:ext cx="3690650"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8" name="Text Placeholder 2"/>
          <p:cNvSpPr>
            <a:spLocks noGrp="1"/>
          </p:cNvSpPr>
          <p:nvPr>
            <p:ph type="body" idx="13"/>
          </p:nvPr>
        </p:nvSpPr>
        <p:spPr>
          <a:xfrm>
            <a:off x="4564979" y="1045022"/>
            <a:ext cx="3680739"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cxnSp>
        <p:nvCxnSpPr>
          <p:cNvPr id="9" name="Rak 8"/>
          <p:cNvCxnSpPr/>
          <p:nvPr userDrawn="1"/>
        </p:nvCxnSpPr>
        <p:spPr bwMode="auto">
          <a:xfrm>
            <a:off x="677333"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cxnSp>
        <p:nvCxnSpPr>
          <p:cNvPr id="10" name="Rak 9"/>
          <p:cNvCxnSpPr/>
          <p:nvPr userDrawn="1"/>
        </p:nvCxnSpPr>
        <p:spPr bwMode="auto">
          <a:xfrm>
            <a:off x="4555068"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0964244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Bild med bildtex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3743833"/>
            <a:ext cx="5486400" cy="603250"/>
          </a:xfrm>
          <a:prstGeom prst="rect">
            <a:avLst/>
          </a:prstGeom>
        </p:spPr>
        <p:txBody>
          <a:bodyPr anchor="t" anchorCtr="0"/>
          <a:lstStyle>
            <a:lvl1pPr marL="0" indent="0">
              <a:lnSpc>
                <a:spcPct val="110000"/>
              </a:lnSpc>
              <a:buNone/>
              <a:defRPr/>
            </a:lvl1pPr>
          </a:lstStyle>
          <a:p>
            <a:pPr lvl="0"/>
            <a:r>
              <a:rPr lang="sv-SE" smtClean="0"/>
              <a:t>Klicka här för att ändra format på bakgrundstexten</a:t>
            </a:r>
          </a:p>
        </p:txBody>
      </p:sp>
      <p:sp>
        <p:nvSpPr>
          <p:cNvPr id="5" name="Title 1"/>
          <p:cNvSpPr>
            <a:spLocks noGrp="1"/>
          </p:cNvSpPr>
          <p:nvPr>
            <p:ph type="title"/>
          </p:nvPr>
        </p:nvSpPr>
        <p:spPr>
          <a:xfrm>
            <a:off x="1792288" y="3315204"/>
            <a:ext cx="5486400" cy="425450"/>
          </a:xfrm>
          <a:prstGeom prst="rect">
            <a:avLst/>
          </a:prstGeom>
        </p:spPr>
        <p:txBody>
          <a:bodyPr anchor="b" anchorCtr="0"/>
          <a:lstStyle>
            <a:lvl1pPr>
              <a:defRPr sz="1600" b="1"/>
            </a:lvl1pPr>
          </a:lstStyle>
          <a:p>
            <a:r>
              <a:rPr lang="sv-SE" smtClean="0"/>
              <a:t>Klicka här för att ändra format</a:t>
            </a:r>
            <a:endParaRPr lang="sv-SE" dirty="0"/>
          </a:p>
        </p:txBody>
      </p:sp>
      <p:sp>
        <p:nvSpPr>
          <p:cNvPr id="6" name="Content Placeholder 2"/>
          <p:cNvSpPr>
            <a:spLocks noGrp="1"/>
          </p:cNvSpPr>
          <p:nvPr>
            <p:ph sz="half" idx="1"/>
          </p:nvPr>
        </p:nvSpPr>
        <p:spPr>
          <a:xfrm>
            <a:off x="1809276" y="338665"/>
            <a:ext cx="5455123" cy="2929834"/>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961986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5"/>
          <p:cNvSpPr>
            <a:spLocks noChangeArrowheads="1"/>
          </p:cNvSpPr>
          <p:nvPr/>
        </p:nvSpPr>
        <p:spPr bwMode="auto">
          <a:xfrm>
            <a:off x="179388" y="4731544"/>
            <a:ext cx="2087562" cy="270272"/>
          </a:xfrm>
          <a:prstGeom prst="rect">
            <a:avLst/>
          </a:prstGeom>
          <a:noFill/>
          <a:ln w="9525">
            <a:noFill/>
            <a:miter lim="800000"/>
            <a:headEnd/>
            <a:tailEnd/>
          </a:ln>
          <a:effectLst/>
        </p:spPr>
        <p:txBody>
          <a:bodyPr wrap="none" lIns="92075" tIns="46038" rIns="92075" bIns="46038" anchor="ctr"/>
          <a:lstStyle/>
          <a:p>
            <a:pPr defTabSz="762000" eaLnBrk="0" fontAlgn="base" hangingPunct="0">
              <a:spcBef>
                <a:spcPct val="0"/>
              </a:spcBef>
              <a:spcAft>
                <a:spcPct val="0"/>
              </a:spcAft>
            </a:pPr>
            <a:r>
              <a:rPr lang="sv-SE" sz="600" dirty="0">
                <a:solidFill>
                  <a:srgbClr val="969696"/>
                </a:solidFill>
              </a:rPr>
              <a:t/>
            </a:r>
            <a:br>
              <a:rPr lang="sv-SE" sz="600" dirty="0">
                <a:solidFill>
                  <a:srgbClr val="969696"/>
                </a:solidFill>
              </a:rPr>
            </a:br>
            <a:endParaRPr lang="sv-SE" sz="600" dirty="0">
              <a:solidFill>
                <a:srgbClr val="969696"/>
              </a:solidFill>
            </a:endParaRPr>
          </a:p>
        </p:txBody>
      </p:sp>
      <p:pic>
        <p:nvPicPr>
          <p:cNvPr id="6" name="Bildobjekt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35522" y="4568759"/>
            <a:ext cx="1537487" cy="325569"/>
          </a:xfrm>
          <a:prstGeom prst="rect">
            <a:avLst/>
          </a:prstGeom>
        </p:spPr>
      </p:pic>
    </p:spTree>
    <p:extLst>
      <p:ext uri="{BB962C8B-B14F-4D97-AF65-F5344CB8AC3E}">
        <p14:creationId xmlns:p14="http://schemas.microsoft.com/office/powerpoint/2010/main" val="17520395"/>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71" r:id="rId3"/>
    <p:sldLayoutId id="2147483678" r:id="rId4"/>
    <p:sldLayoutId id="2147483672" r:id="rId5"/>
    <p:sldLayoutId id="2147483662" r:id="rId6"/>
    <p:sldLayoutId id="2147483674" r:id="rId7"/>
    <p:sldLayoutId id="2147483677" r:id="rId8"/>
    <p:sldLayoutId id="2147483676" r:id="rId9"/>
    <p:sldLayoutId id="2147483664" r:id="rId10"/>
    <p:sldLayoutId id="2147483680" r:id="rId11"/>
    <p:sldLayoutId id="2147483679" r:id="rId12"/>
  </p:sldLayoutIdLst>
  <p:timing>
    <p:tnLst>
      <p:par>
        <p:cTn id="1" dur="indefinite" restart="never" nodeType="tmRoot"/>
      </p:par>
    </p:tnLst>
  </p:timing>
  <p:hf sldNum="0" hdr="0"/>
  <p:txStyles>
    <p:titleStyle>
      <a:lvl1pPr algn="l" defTabSz="762000" rtl="0" eaLnBrk="1" fontAlgn="base" hangingPunct="1">
        <a:spcBef>
          <a:spcPct val="0"/>
        </a:spcBef>
        <a:spcAft>
          <a:spcPct val="0"/>
        </a:spcAft>
        <a:defRPr sz="2800">
          <a:solidFill>
            <a:schemeClr val="tx2"/>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p:titleStyle>
    <p:bodyStyle>
      <a:lvl1pPr marL="107950" indent="-107950" algn="l" defTabSz="762000" rtl="0" eaLnBrk="1" fontAlgn="base" hangingPunct="1">
        <a:spcBef>
          <a:spcPct val="100000"/>
        </a:spcBef>
        <a:spcAft>
          <a:spcPct val="0"/>
        </a:spcAft>
        <a:buClr>
          <a:schemeClr val="tx2"/>
        </a:buClr>
        <a:buFont typeface="Arial" charset="0"/>
        <a:buChar char="•"/>
        <a:defRPr sz="1600">
          <a:solidFill>
            <a:schemeClr val="tx2"/>
          </a:solidFill>
          <a:latin typeface="+mn-lt"/>
          <a:ea typeface="+mn-ea"/>
          <a:cs typeface="+mn-cs"/>
        </a:defRPr>
      </a:lvl1pPr>
      <a:lvl2pPr marL="720725" indent="-184150" algn="l" defTabSz="762000" rtl="0" eaLnBrk="1" fontAlgn="base" hangingPunct="1">
        <a:spcBef>
          <a:spcPct val="20000"/>
        </a:spcBef>
        <a:spcAft>
          <a:spcPct val="0"/>
        </a:spcAft>
        <a:buClr>
          <a:schemeClr val="tx2"/>
        </a:buClr>
        <a:buSzPct val="80000"/>
        <a:buFont typeface="Arial" charset="0"/>
        <a:buChar char="–"/>
        <a:defRPr sz="1600">
          <a:solidFill>
            <a:schemeClr val="tx2"/>
          </a:solidFill>
          <a:latin typeface="+mn-lt"/>
        </a:defRPr>
      </a:lvl2pPr>
      <a:lvl3pPr marL="1257300" indent="-87313"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mn-lt"/>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mn-lt"/>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mn-lt"/>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norrbotten.se/folkhalsa" TargetMode="External"/><Relationship Id="rId2" Type="http://schemas.openxmlformats.org/officeDocument/2006/relationships/hyperlink" Target="https://www.norrbotten.se/sv/Utveckling-och-tillvaxt/Folkhalsa/Hur-mar-vi-i-lanet/Hur-samlar-vi-kunskap/Halsosamtal-i-skolan/Rapporter-Halsosamtal-i-skolan/"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Skolbarns hälsa och levnadsvanor i Norrbotten 2018/2019</a:t>
            </a:r>
            <a:endParaRPr lang="sv-SE" dirty="0"/>
          </a:p>
        </p:txBody>
      </p:sp>
      <p:pic>
        <p:nvPicPr>
          <p:cNvPr id="4" name="Platshållare för innehåll 3"/>
          <p:cNvPicPr>
            <a:picLocks noGrp="1" noChangeAspect="1"/>
          </p:cNvPicPr>
          <p:nvPr>
            <p:ph sz="half" idx="1"/>
          </p:nvPr>
        </p:nvPicPr>
        <p:blipFill>
          <a:blip r:embed="rId3"/>
          <a:stretch>
            <a:fillRect/>
          </a:stretch>
        </p:blipFill>
        <p:spPr>
          <a:xfrm>
            <a:off x="1754258" y="1314450"/>
            <a:ext cx="5654534" cy="3049588"/>
          </a:xfrm>
          <a:prstGeom prst="rect">
            <a:avLst/>
          </a:prstGeom>
        </p:spPr>
      </p:pic>
      <p:sp>
        <p:nvSpPr>
          <p:cNvPr id="3" name="textruta 2"/>
          <p:cNvSpPr txBox="1"/>
          <p:nvPr/>
        </p:nvSpPr>
        <p:spPr>
          <a:xfrm>
            <a:off x="408709" y="4497169"/>
            <a:ext cx="5354607" cy="492443"/>
          </a:xfrm>
          <a:prstGeom prst="rect">
            <a:avLst/>
          </a:prstGeom>
          <a:noFill/>
        </p:spPr>
        <p:txBody>
          <a:bodyPr wrap="none" rtlCol="0">
            <a:spAutoFit/>
          </a:bodyPr>
          <a:lstStyle/>
          <a:p>
            <a:r>
              <a:rPr lang="sv-SE" sz="1400" dirty="0" smtClean="0"/>
              <a:t>Politiska samverkansberedningen 18 dec 2019</a:t>
            </a:r>
          </a:p>
          <a:p>
            <a:r>
              <a:rPr lang="sv-SE" sz="1200" dirty="0" smtClean="0"/>
              <a:t>Cecilia Wagenius, projektledare, Annika Nordstrand, chef, Folkhälsocentrum</a:t>
            </a:r>
            <a:endParaRPr lang="sv-SE" sz="1200" dirty="0"/>
          </a:p>
        </p:txBody>
      </p:sp>
    </p:spTree>
    <p:extLst>
      <p:ext uri="{BB962C8B-B14F-4D97-AF65-F5344CB8AC3E}">
        <p14:creationId xmlns:p14="http://schemas.microsoft.com/office/powerpoint/2010/main" val="4191322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Rekommendationer</a:t>
            </a:r>
            <a:endParaRPr lang="sv-SE" dirty="0"/>
          </a:p>
        </p:txBody>
      </p:sp>
      <p:sp>
        <p:nvSpPr>
          <p:cNvPr id="3" name="Platshållare för innehåll 2"/>
          <p:cNvSpPr>
            <a:spLocks noGrp="1"/>
          </p:cNvSpPr>
          <p:nvPr>
            <p:ph sz="half" idx="1"/>
          </p:nvPr>
        </p:nvSpPr>
        <p:spPr/>
        <p:txBody>
          <a:bodyPr/>
          <a:lstStyle/>
          <a:p>
            <a:r>
              <a:rPr lang="sv-SE" sz="1200" dirty="0" smtClean="0"/>
              <a:t>Prioritera </a:t>
            </a:r>
            <a:r>
              <a:rPr lang="sv-SE" sz="1200" dirty="0"/>
              <a:t>satsningar och beslut som främjar en </a:t>
            </a:r>
            <a:r>
              <a:rPr lang="sv-SE" sz="1200" u="sng" dirty="0"/>
              <a:t>jämlik och jämställd hälsa </a:t>
            </a:r>
            <a:r>
              <a:rPr lang="sv-SE" sz="1200" dirty="0"/>
              <a:t>bland barn och unga. </a:t>
            </a:r>
          </a:p>
          <a:p>
            <a:r>
              <a:rPr lang="sv-SE" sz="1200" dirty="0" smtClean="0"/>
              <a:t>Fortsätta </a:t>
            </a:r>
            <a:r>
              <a:rPr lang="sv-SE" sz="1200" dirty="0"/>
              <a:t>arbeta med att stärka barn och ungas </a:t>
            </a:r>
            <a:r>
              <a:rPr lang="sv-SE" sz="1200" u="sng" dirty="0"/>
              <a:t>psykiska och sociala hälsa </a:t>
            </a:r>
            <a:r>
              <a:rPr lang="sv-SE" sz="1200" dirty="0"/>
              <a:t>genom evidensbaserade metoder och/eller bästa tillgängliga kunskap. </a:t>
            </a:r>
          </a:p>
          <a:p>
            <a:r>
              <a:rPr lang="sv-SE" sz="1200" dirty="0" smtClean="0"/>
              <a:t>Fortsätta </a:t>
            </a:r>
            <a:r>
              <a:rPr lang="sv-SE" sz="1200" dirty="0"/>
              <a:t>arbeta med att stärka barn och ungas </a:t>
            </a:r>
            <a:r>
              <a:rPr lang="sv-SE" sz="1200" u="sng" dirty="0"/>
              <a:t>skoltrivsel</a:t>
            </a:r>
            <a:r>
              <a:rPr lang="sv-SE" sz="1200" dirty="0"/>
              <a:t> och sociala miljö i </a:t>
            </a:r>
            <a:r>
              <a:rPr lang="sv-SE" sz="1200" dirty="0" smtClean="0"/>
              <a:t>skolan.</a:t>
            </a:r>
            <a:endParaRPr lang="sv-SE" sz="1200" dirty="0"/>
          </a:p>
          <a:p>
            <a:r>
              <a:rPr lang="sv-SE" sz="1200" dirty="0" smtClean="0"/>
              <a:t>Fortsätta </a:t>
            </a:r>
            <a:r>
              <a:rPr lang="sv-SE" sz="1200" dirty="0"/>
              <a:t>arbeta med elevers risk- och frisk</a:t>
            </a:r>
            <a:r>
              <a:rPr lang="sv-SE" sz="1200" u="sng" dirty="0"/>
              <a:t>levnadsvanor </a:t>
            </a:r>
            <a:r>
              <a:rPr lang="sv-SE" sz="1200" u="sng" dirty="0" smtClean="0"/>
              <a:t>i flera arenor/miljöer</a:t>
            </a:r>
            <a:r>
              <a:rPr lang="sv-SE" sz="1200" dirty="0" smtClean="0"/>
              <a:t>.</a:t>
            </a:r>
          </a:p>
          <a:p>
            <a:r>
              <a:rPr lang="sv-SE" sz="1200" dirty="0" smtClean="0"/>
              <a:t>Utveckla </a:t>
            </a:r>
            <a:r>
              <a:rPr lang="sv-SE" sz="1200" dirty="0"/>
              <a:t>(samt stärk rådande) </a:t>
            </a:r>
            <a:r>
              <a:rPr lang="sv-SE" sz="1200" u="sng" dirty="0"/>
              <a:t>samarbeten</a:t>
            </a:r>
            <a:r>
              <a:rPr lang="sv-SE" sz="1200" dirty="0"/>
              <a:t> mellan arenor, organisationer och aktörer för att på ett effektivt och kvalitativt sätt arbeta med ovanstående </a:t>
            </a:r>
            <a:r>
              <a:rPr lang="sv-SE" sz="1200" dirty="0" smtClean="0"/>
              <a:t>punkter. </a:t>
            </a:r>
            <a:endParaRPr lang="sv-SE" sz="1200" dirty="0"/>
          </a:p>
          <a:p>
            <a:r>
              <a:rPr lang="sv-SE" sz="1200" u="sng" dirty="0" smtClean="0"/>
              <a:t>Involvera </a:t>
            </a:r>
            <a:r>
              <a:rPr lang="sv-SE" sz="1200" u="sng" dirty="0"/>
              <a:t>barn och unga</a:t>
            </a:r>
            <a:r>
              <a:rPr lang="sv-SE" sz="1200" dirty="0"/>
              <a:t> i arbetet som berör deras hälsa, vanor och livsvillkor.</a:t>
            </a:r>
          </a:p>
          <a:p>
            <a:endParaRPr lang="sv-SE" dirty="0"/>
          </a:p>
        </p:txBody>
      </p:sp>
    </p:spTree>
    <p:extLst>
      <p:ext uri="{BB962C8B-B14F-4D97-AF65-F5344CB8AC3E}">
        <p14:creationId xmlns:p14="http://schemas.microsoft.com/office/powerpoint/2010/main" val="2436594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Tack!</a:t>
            </a:r>
            <a:endParaRPr lang="sv-SE" dirty="0"/>
          </a:p>
        </p:txBody>
      </p:sp>
      <p:sp>
        <p:nvSpPr>
          <p:cNvPr id="3" name="Platshållare för innehåll 2"/>
          <p:cNvSpPr>
            <a:spLocks noGrp="1"/>
          </p:cNvSpPr>
          <p:nvPr>
            <p:ph sz="half" idx="1"/>
          </p:nvPr>
        </p:nvSpPr>
        <p:spPr>
          <a:xfrm>
            <a:off x="1592722" y="1690254"/>
            <a:ext cx="5978096" cy="2673783"/>
          </a:xfrm>
        </p:spPr>
        <p:txBody>
          <a:bodyPr/>
          <a:lstStyle/>
          <a:p>
            <a:pPr marL="0" indent="0">
              <a:buNone/>
            </a:pPr>
            <a:r>
              <a:rPr lang="sv-SE" dirty="0" smtClean="0"/>
              <a:t>Rapport och tabellbilaga finns på vår webbsida:</a:t>
            </a:r>
          </a:p>
          <a:p>
            <a:pPr marL="0" indent="0">
              <a:buNone/>
            </a:pPr>
            <a:r>
              <a:rPr lang="sv-SE" dirty="0" smtClean="0">
                <a:hlinkClick r:id="rId2"/>
              </a:rPr>
              <a:t>https</a:t>
            </a:r>
            <a:r>
              <a:rPr lang="sv-SE" dirty="0">
                <a:hlinkClick r:id="rId2"/>
              </a:rPr>
              <a:t>://www.norrbotten.se/sv/Utveckling-och-tillvaxt/Folkhalsa/Hur-mar-vi-i-lanet/Hur-samlar-vi-kunskap/Halsosamtal-i-skolan/Rapporter-Halsosamtal-i-skolan</a:t>
            </a:r>
            <a:r>
              <a:rPr lang="sv-SE" dirty="0" smtClean="0">
                <a:hlinkClick r:id="rId2"/>
              </a:rPr>
              <a:t>/</a:t>
            </a:r>
            <a:r>
              <a:rPr lang="sv-SE" dirty="0" smtClean="0"/>
              <a:t> </a:t>
            </a:r>
            <a:endParaRPr lang="sv-SE" dirty="0"/>
          </a:p>
        </p:txBody>
      </p:sp>
      <p:sp>
        <p:nvSpPr>
          <p:cNvPr id="4" name="textruta 3"/>
          <p:cNvSpPr txBox="1"/>
          <p:nvPr/>
        </p:nvSpPr>
        <p:spPr>
          <a:xfrm>
            <a:off x="1780309" y="3532909"/>
            <a:ext cx="6019661" cy="646331"/>
          </a:xfrm>
          <a:prstGeom prst="rect">
            <a:avLst/>
          </a:prstGeom>
          <a:noFill/>
        </p:spPr>
        <p:txBody>
          <a:bodyPr wrap="none" rtlCol="0">
            <a:spAutoFit/>
          </a:bodyPr>
          <a:lstStyle/>
          <a:p>
            <a:r>
              <a:rPr lang="sv-SE" dirty="0" smtClean="0"/>
              <a:t>Mer om folkhälsan i länet på </a:t>
            </a:r>
            <a:r>
              <a:rPr lang="sv-SE" dirty="0" smtClean="0">
                <a:hlinkClick r:id="rId3"/>
              </a:rPr>
              <a:t>www.norrbotten.se/folkhalsa</a:t>
            </a:r>
            <a:endParaRPr lang="sv-SE" dirty="0" smtClean="0"/>
          </a:p>
          <a:p>
            <a:endParaRPr lang="sv-SE" dirty="0"/>
          </a:p>
        </p:txBody>
      </p:sp>
    </p:spTree>
    <p:extLst>
      <p:ext uri="{BB962C8B-B14F-4D97-AF65-F5344CB8AC3E}">
        <p14:creationId xmlns:p14="http://schemas.microsoft.com/office/powerpoint/2010/main" val="2626556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2000" dirty="0" smtClean="0"/>
              <a:t>Skärmtid och sömnlängd</a:t>
            </a:r>
            <a:endParaRPr lang="sv-SE" sz="2000" dirty="0"/>
          </a:p>
        </p:txBody>
      </p:sp>
      <p:pic>
        <p:nvPicPr>
          <p:cNvPr id="5" name="Platshållare för innehåll 4"/>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99707" y="1371598"/>
            <a:ext cx="3754583" cy="2687783"/>
          </a:xfrm>
          <a:prstGeom prst="rect">
            <a:avLst/>
          </a:prstGeom>
          <a:noFill/>
          <a:ln>
            <a:noFill/>
          </a:ln>
        </p:spPr>
      </p:pic>
      <p:pic>
        <p:nvPicPr>
          <p:cNvPr id="6" name="Platshållare för innehåll 5"/>
          <p:cNvPicPr>
            <a:picLocks noGrp="1"/>
          </p:cNvPicPr>
          <p:nvPr>
            <p:ph sz="half" idx="10"/>
          </p:nvPr>
        </p:nvPicPr>
        <p:blipFill>
          <a:blip r:embed="rId3">
            <a:extLst>
              <a:ext uri="{28A0092B-C50C-407E-A947-70E740481C1C}">
                <a14:useLocalDpi xmlns:a14="http://schemas.microsoft.com/office/drawing/2010/main" val="0"/>
              </a:ext>
            </a:extLst>
          </a:blip>
          <a:srcRect/>
          <a:stretch>
            <a:fillRect/>
          </a:stretch>
        </p:blipFill>
        <p:spPr bwMode="auto">
          <a:xfrm>
            <a:off x="521711" y="1371598"/>
            <a:ext cx="3771755" cy="2687783"/>
          </a:xfrm>
          <a:prstGeom prst="rect">
            <a:avLst/>
          </a:prstGeom>
          <a:noFill/>
          <a:ln>
            <a:noFill/>
          </a:ln>
        </p:spPr>
      </p:pic>
      <p:sp>
        <p:nvSpPr>
          <p:cNvPr id="7" name="Rektangel 6"/>
          <p:cNvSpPr/>
          <p:nvPr/>
        </p:nvSpPr>
        <p:spPr>
          <a:xfrm>
            <a:off x="2407588" y="4423702"/>
            <a:ext cx="3236784" cy="369332"/>
          </a:xfrm>
          <a:prstGeom prst="rect">
            <a:avLst/>
          </a:prstGeom>
        </p:spPr>
        <p:txBody>
          <a:bodyPr wrap="none">
            <a:spAutoFit/>
          </a:bodyPr>
          <a:lstStyle/>
          <a:p>
            <a:r>
              <a:rPr lang="sv-SE" dirty="0"/>
              <a:t>Lång skärmtid – kortare sömn</a:t>
            </a:r>
          </a:p>
        </p:txBody>
      </p:sp>
    </p:spTree>
    <p:extLst>
      <p:ext uri="{BB962C8B-B14F-4D97-AF65-F5344CB8AC3E}">
        <p14:creationId xmlns:p14="http://schemas.microsoft.com/office/powerpoint/2010/main" val="1618587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2"/>
          <a:stretch>
            <a:fillRect/>
          </a:stretch>
        </p:blipFill>
        <p:spPr>
          <a:xfrm>
            <a:off x="1182180" y="355600"/>
            <a:ext cx="6822502" cy="4008438"/>
          </a:xfrm>
          <a:prstGeom prst="rect">
            <a:avLst/>
          </a:prstGeom>
        </p:spPr>
      </p:pic>
      <p:sp>
        <p:nvSpPr>
          <p:cNvPr id="2" name="textruta 1"/>
          <p:cNvSpPr txBox="1"/>
          <p:nvPr/>
        </p:nvSpPr>
        <p:spPr>
          <a:xfrm>
            <a:off x="6670965" y="2251364"/>
            <a:ext cx="2288738" cy="523220"/>
          </a:xfrm>
          <a:prstGeom prst="rect">
            <a:avLst/>
          </a:prstGeom>
          <a:noFill/>
        </p:spPr>
        <p:txBody>
          <a:bodyPr wrap="square" rtlCol="0">
            <a:spAutoFit/>
          </a:bodyPr>
          <a:lstStyle/>
          <a:p>
            <a:r>
              <a:rPr lang="sv-SE" sz="1400" dirty="0" smtClean="0"/>
              <a:t>Fler över tid som aldrig har provat alkohol</a:t>
            </a:r>
            <a:endParaRPr lang="sv-SE" sz="1400" dirty="0"/>
          </a:p>
        </p:txBody>
      </p:sp>
    </p:spTree>
    <p:extLst>
      <p:ext uri="{BB962C8B-B14F-4D97-AF65-F5344CB8AC3E}">
        <p14:creationId xmlns:p14="http://schemas.microsoft.com/office/powerpoint/2010/main" val="3936204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2"/>
          <a:stretch>
            <a:fillRect/>
          </a:stretch>
        </p:blipFill>
        <p:spPr>
          <a:xfrm>
            <a:off x="1182180" y="355600"/>
            <a:ext cx="6822502" cy="4008438"/>
          </a:xfrm>
          <a:prstGeom prst="rect">
            <a:avLst/>
          </a:prstGeom>
        </p:spPr>
      </p:pic>
      <p:sp>
        <p:nvSpPr>
          <p:cNvPr id="2" name="textruta 1"/>
          <p:cNvSpPr txBox="1"/>
          <p:nvPr/>
        </p:nvSpPr>
        <p:spPr>
          <a:xfrm>
            <a:off x="6494076" y="2267796"/>
            <a:ext cx="2176131" cy="523220"/>
          </a:xfrm>
          <a:prstGeom prst="rect">
            <a:avLst/>
          </a:prstGeom>
          <a:noFill/>
        </p:spPr>
        <p:txBody>
          <a:bodyPr wrap="square" rtlCol="0">
            <a:spAutoFit/>
          </a:bodyPr>
          <a:lstStyle/>
          <a:p>
            <a:r>
              <a:rPr lang="sv-SE" sz="1400" dirty="0"/>
              <a:t>Fler över tid som aldrig har provat </a:t>
            </a:r>
            <a:r>
              <a:rPr lang="sv-SE" sz="1400" dirty="0" smtClean="0"/>
              <a:t>röka</a:t>
            </a:r>
            <a:endParaRPr lang="sv-SE" sz="1400" dirty="0"/>
          </a:p>
        </p:txBody>
      </p:sp>
    </p:spTree>
    <p:extLst>
      <p:ext uri="{BB962C8B-B14F-4D97-AF65-F5344CB8AC3E}">
        <p14:creationId xmlns:p14="http://schemas.microsoft.com/office/powerpoint/2010/main" val="3329476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2">
            <a:extLst>
              <a:ext uri="{28A0092B-C50C-407E-A947-70E740481C1C}">
                <a14:useLocalDpi xmlns:a14="http://schemas.microsoft.com/office/drawing/2010/main" val="0"/>
              </a:ext>
            </a:extLst>
          </a:blip>
          <a:srcRect/>
          <a:stretch>
            <a:fillRect/>
          </a:stretch>
        </p:blipFill>
        <p:spPr bwMode="auto">
          <a:xfrm>
            <a:off x="634825" y="537832"/>
            <a:ext cx="6618171" cy="3853776"/>
          </a:xfrm>
          <a:prstGeom prst="rect">
            <a:avLst/>
          </a:prstGeom>
          <a:noFill/>
          <a:ln>
            <a:noFill/>
          </a:ln>
        </p:spPr>
      </p:pic>
      <p:sp>
        <p:nvSpPr>
          <p:cNvPr id="2" name="Rektangel 1"/>
          <p:cNvSpPr/>
          <p:nvPr/>
        </p:nvSpPr>
        <p:spPr>
          <a:xfrm>
            <a:off x="5818909" y="1943877"/>
            <a:ext cx="2736756" cy="1446550"/>
          </a:xfrm>
          <a:prstGeom prst="rect">
            <a:avLst/>
          </a:prstGeom>
        </p:spPr>
        <p:txBody>
          <a:bodyPr wrap="square">
            <a:spAutoFit/>
          </a:bodyPr>
          <a:lstStyle/>
          <a:p>
            <a:r>
              <a:rPr lang="sv-SE" sz="1400" dirty="0" smtClean="0"/>
              <a:t>Låg andel/enstaka </a:t>
            </a:r>
            <a:r>
              <a:rPr lang="sv-SE" sz="1400" dirty="0"/>
              <a:t>procent men ett mönster: </a:t>
            </a:r>
            <a:br>
              <a:rPr lang="sv-SE" sz="1400" dirty="0"/>
            </a:br>
            <a:r>
              <a:rPr lang="sv-SE" sz="1400" dirty="0"/>
              <a:t>Pojkar i gymnasiet mer </a:t>
            </a:r>
            <a:br>
              <a:rPr lang="sv-SE" sz="1400" dirty="0"/>
            </a:br>
            <a:r>
              <a:rPr lang="sv-SE" sz="1400" dirty="0"/>
              <a:t>drogliberala än </a:t>
            </a:r>
            <a:r>
              <a:rPr lang="sv-SE" sz="1400" dirty="0" smtClean="0"/>
              <a:t>flickor men sjunkande över tid</a:t>
            </a:r>
            <a:r>
              <a:rPr lang="sv-SE" dirty="0"/>
              <a:t/>
            </a:r>
            <a:br>
              <a:rPr lang="sv-SE" dirty="0"/>
            </a:br>
            <a:endParaRPr lang="sv-SE" dirty="0"/>
          </a:p>
        </p:txBody>
      </p:sp>
    </p:spTree>
    <p:extLst>
      <p:ext uri="{BB962C8B-B14F-4D97-AF65-F5344CB8AC3E}">
        <p14:creationId xmlns:p14="http://schemas.microsoft.com/office/powerpoint/2010/main" val="196323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2"/>
          <a:stretch>
            <a:fillRect/>
          </a:stretch>
        </p:blipFill>
        <p:spPr>
          <a:xfrm>
            <a:off x="1182180" y="355600"/>
            <a:ext cx="6822502" cy="4008438"/>
          </a:xfrm>
          <a:prstGeom prst="rect">
            <a:avLst/>
          </a:prstGeom>
        </p:spPr>
      </p:pic>
    </p:spTree>
    <p:extLst>
      <p:ext uri="{BB962C8B-B14F-4D97-AF65-F5344CB8AC3E}">
        <p14:creationId xmlns:p14="http://schemas.microsoft.com/office/powerpoint/2010/main" val="4201771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2"/>
          <a:stretch>
            <a:fillRect/>
          </a:stretch>
        </p:blipFill>
        <p:spPr>
          <a:xfrm>
            <a:off x="1182180" y="355600"/>
            <a:ext cx="6822502" cy="4008438"/>
          </a:xfrm>
          <a:prstGeom prst="rect">
            <a:avLst/>
          </a:prstGeom>
        </p:spPr>
      </p:pic>
      <p:sp>
        <p:nvSpPr>
          <p:cNvPr id="2" name="textruta 1"/>
          <p:cNvSpPr txBox="1"/>
          <p:nvPr/>
        </p:nvSpPr>
        <p:spPr>
          <a:xfrm>
            <a:off x="6767945" y="2189018"/>
            <a:ext cx="2269729" cy="523220"/>
          </a:xfrm>
          <a:prstGeom prst="rect">
            <a:avLst/>
          </a:prstGeom>
          <a:noFill/>
        </p:spPr>
        <p:txBody>
          <a:bodyPr wrap="square" rtlCol="0">
            <a:spAutoFit/>
          </a:bodyPr>
          <a:lstStyle/>
          <a:p>
            <a:r>
              <a:rPr lang="sv-SE" sz="1400" dirty="0" smtClean="0"/>
              <a:t>De flesta känner sig trygga i skolan</a:t>
            </a:r>
            <a:endParaRPr lang="sv-SE" sz="1400" dirty="0"/>
          </a:p>
        </p:txBody>
      </p:sp>
    </p:spTree>
    <p:extLst>
      <p:ext uri="{BB962C8B-B14F-4D97-AF65-F5344CB8AC3E}">
        <p14:creationId xmlns:p14="http://schemas.microsoft.com/office/powerpoint/2010/main" val="362516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2"/>
          <a:stretch>
            <a:fillRect/>
          </a:stretch>
        </p:blipFill>
        <p:spPr>
          <a:xfrm>
            <a:off x="1182180" y="355600"/>
            <a:ext cx="6822502" cy="4008438"/>
          </a:xfrm>
          <a:prstGeom prst="rect">
            <a:avLst/>
          </a:prstGeom>
        </p:spPr>
      </p:pic>
      <p:sp>
        <p:nvSpPr>
          <p:cNvPr id="2" name="textruta 1"/>
          <p:cNvSpPr txBox="1"/>
          <p:nvPr/>
        </p:nvSpPr>
        <p:spPr>
          <a:xfrm>
            <a:off x="6379535" y="2289544"/>
            <a:ext cx="2764465" cy="307777"/>
          </a:xfrm>
          <a:prstGeom prst="rect">
            <a:avLst/>
          </a:prstGeom>
          <a:noFill/>
        </p:spPr>
        <p:txBody>
          <a:bodyPr wrap="square" rtlCol="0">
            <a:spAutoFit/>
          </a:bodyPr>
          <a:lstStyle/>
          <a:p>
            <a:r>
              <a:rPr lang="sv-SE" sz="1400" dirty="0" smtClean="0"/>
              <a:t>Skillnad mellan pojkar och flickor</a:t>
            </a:r>
            <a:endParaRPr lang="sv-SE" sz="1400" dirty="0"/>
          </a:p>
        </p:txBody>
      </p:sp>
    </p:spTree>
    <p:extLst>
      <p:ext uri="{BB962C8B-B14F-4D97-AF65-F5344CB8AC3E}">
        <p14:creationId xmlns:p14="http://schemas.microsoft.com/office/powerpoint/2010/main" val="1235582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2"/>
          <a:stretch>
            <a:fillRect/>
          </a:stretch>
        </p:blipFill>
        <p:spPr>
          <a:xfrm>
            <a:off x="1182180" y="355600"/>
            <a:ext cx="6822502" cy="4008438"/>
          </a:xfrm>
          <a:prstGeom prst="rect">
            <a:avLst/>
          </a:prstGeom>
        </p:spPr>
      </p:pic>
      <p:sp>
        <p:nvSpPr>
          <p:cNvPr id="4" name="Rektangel 3"/>
          <p:cNvSpPr/>
          <p:nvPr/>
        </p:nvSpPr>
        <p:spPr>
          <a:xfrm>
            <a:off x="6518564" y="1618248"/>
            <a:ext cx="2674576" cy="1169551"/>
          </a:xfrm>
          <a:prstGeom prst="rect">
            <a:avLst/>
          </a:prstGeom>
        </p:spPr>
        <p:txBody>
          <a:bodyPr wrap="square">
            <a:spAutoFit/>
          </a:bodyPr>
          <a:lstStyle/>
          <a:p>
            <a:r>
              <a:rPr lang="sv-SE" sz="1400" dirty="0"/>
              <a:t>Bland dem som tycker skolarbetet fungerar bra är det också mer ovanligt med stress över skolarbetet – och vice versa</a:t>
            </a:r>
          </a:p>
        </p:txBody>
      </p:sp>
    </p:spTree>
    <p:extLst>
      <p:ext uri="{BB962C8B-B14F-4D97-AF65-F5344CB8AC3E}">
        <p14:creationId xmlns:p14="http://schemas.microsoft.com/office/powerpoint/2010/main" val="3274687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3">
            <a:extLst>
              <a:ext uri="{28A0092B-C50C-407E-A947-70E740481C1C}">
                <a14:useLocalDpi xmlns:a14="http://schemas.microsoft.com/office/drawing/2010/main" val="0"/>
              </a:ext>
            </a:extLst>
          </a:blip>
          <a:srcRect/>
          <a:stretch>
            <a:fillRect/>
          </a:stretch>
        </p:blipFill>
        <p:spPr bwMode="auto">
          <a:xfrm>
            <a:off x="1064033" y="441208"/>
            <a:ext cx="6848326" cy="3981502"/>
          </a:xfrm>
          <a:prstGeom prst="rect">
            <a:avLst/>
          </a:prstGeom>
          <a:noFill/>
          <a:ln>
            <a:noFill/>
          </a:ln>
        </p:spPr>
      </p:pic>
      <p:sp>
        <p:nvSpPr>
          <p:cNvPr id="2" name="Rektangel 1"/>
          <p:cNvSpPr/>
          <p:nvPr/>
        </p:nvSpPr>
        <p:spPr>
          <a:xfrm>
            <a:off x="6490854" y="1831794"/>
            <a:ext cx="2569341" cy="1169551"/>
          </a:xfrm>
          <a:prstGeom prst="rect">
            <a:avLst/>
          </a:prstGeom>
        </p:spPr>
        <p:txBody>
          <a:bodyPr wrap="square">
            <a:spAutoFit/>
          </a:bodyPr>
          <a:lstStyle/>
          <a:p>
            <a:r>
              <a:rPr lang="sv-SE" sz="1400" dirty="0"/>
              <a:t>Flickor tydligt nedåtgående trend över åren – </a:t>
            </a:r>
            <a:r>
              <a:rPr lang="sv-SE" sz="1400" dirty="0" err="1"/>
              <a:t>ffa</a:t>
            </a:r>
            <a:r>
              <a:rPr lang="sv-SE" sz="1400" dirty="0"/>
              <a:t> i åk 7 men även pojkar i Gy1</a:t>
            </a:r>
          </a:p>
          <a:p>
            <a:endParaRPr lang="sv-SE" sz="1400" dirty="0"/>
          </a:p>
          <a:p>
            <a:r>
              <a:rPr lang="sv-SE" sz="1400" dirty="0"/>
              <a:t>Ökade könsskillnader i </a:t>
            </a:r>
            <a:r>
              <a:rPr lang="sv-SE" sz="1400" dirty="0" smtClean="0"/>
              <a:t>åk 7</a:t>
            </a:r>
            <a:endParaRPr lang="sv-SE" sz="1400" dirty="0"/>
          </a:p>
        </p:txBody>
      </p:sp>
    </p:spTree>
    <p:extLst>
      <p:ext uri="{BB962C8B-B14F-4D97-AF65-F5344CB8AC3E}">
        <p14:creationId xmlns:p14="http://schemas.microsoft.com/office/powerpoint/2010/main" val="2489338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3">
            <a:extLst>
              <a:ext uri="{28A0092B-C50C-407E-A947-70E740481C1C}">
                <a14:useLocalDpi xmlns:a14="http://schemas.microsoft.com/office/drawing/2010/main" val="0"/>
              </a:ext>
            </a:extLst>
          </a:blip>
          <a:srcRect/>
          <a:stretch>
            <a:fillRect/>
          </a:stretch>
        </p:blipFill>
        <p:spPr bwMode="auto">
          <a:xfrm>
            <a:off x="597160" y="578497"/>
            <a:ext cx="6854546" cy="4008509"/>
          </a:xfrm>
          <a:prstGeom prst="rect">
            <a:avLst/>
          </a:prstGeom>
          <a:noFill/>
          <a:ln>
            <a:noFill/>
          </a:ln>
        </p:spPr>
      </p:pic>
      <p:sp>
        <p:nvSpPr>
          <p:cNvPr id="2" name="Rektangel 1"/>
          <p:cNvSpPr/>
          <p:nvPr/>
        </p:nvSpPr>
        <p:spPr>
          <a:xfrm>
            <a:off x="6005944" y="2068476"/>
            <a:ext cx="2729347" cy="1384995"/>
          </a:xfrm>
          <a:prstGeom prst="rect">
            <a:avLst/>
          </a:prstGeom>
        </p:spPr>
        <p:txBody>
          <a:bodyPr wrap="square">
            <a:spAutoFit/>
          </a:bodyPr>
          <a:lstStyle/>
          <a:p>
            <a:r>
              <a:rPr lang="sv-SE" sz="1400" dirty="0"/>
              <a:t>Tydlig försämring över tid – </a:t>
            </a:r>
            <a:r>
              <a:rPr lang="sv-SE" sz="1400" dirty="0" err="1"/>
              <a:t>ffa</a:t>
            </a:r>
            <a:r>
              <a:rPr lang="sv-SE" sz="1400" dirty="0"/>
              <a:t> bland flickor</a:t>
            </a:r>
          </a:p>
          <a:p>
            <a:r>
              <a:rPr lang="sv-SE" sz="1400" dirty="0"/>
              <a:t>Men även något för pojkar i </a:t>
            </a:r>
            <a:r>
              <a:rPr lang="sv-SE" sz="1400" dirty="0" smtClean="0"/>
              <a:t>Gy1</a:t>
            </a:r>
          </a:p>
          <a:p>
            <a:endParaRPr lang="sv-SE" sz="1400" dirty="0"/>
          </a:p>
          <a:p>
            <a:r>
              <a:rPr lang="sv-SE" sz="1400" dirty="0"/>
              <a:t>Ökade könsskillnader i åk 7</a:t>
            </a:r>
          </a:p>
          <a:p>
            <a:endParaRPr lang="sv-SE" sz="1400" dirty="0"/>
          </a:p>
        </p:txBody>
      </p:sp>
    </p:spTree>
    <p:extLst>
      <p:ext uri="{BB962C8B-B14F-4D97-AF65-F5344CB8AC3E}">
        <p14:creationId xmlns:p14="http://schemas.microsoft.com/office/powerpoint/2010/main" val="703710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3"/>
          <a:stretch>
            <a:fillRect/>
          </a:stretch>
        </p:blipFill>
        <p:spPr>
          <a:xfrm>
            <a:off x="1182180" y="355600"/>
            <a:ext cx="6822502" cy="4008438"/>
          </a:xfrm>
          <a:prstGeom prst="rect">
            <a:avLst/>
          </a:prstGeom>
        </p:spPr>
      </p:pic>
      <p:sp>
        <p:nvSpPr>
          <p:cNvPr id="2" name="textruta 1"/>
          <p:cNvSpPr txBox="1"/>
          <p:nvPr/>
        </p:nvSpPr>
        <p:spPr>
          <a:xfrm>
            <a:off x="6328466" y="2521688"/>
            <a:ext cx="2444900" cy="307777"/>
          </a:xfrm>
          <a:prstGeom prst="rect">
            <a:avLst/>
          </a:prstGeom>
          <a:noFill/>
        </p:spPr>
        <p:txBody>
          <a:bodyPr wrap="none" rtlCol="0">
            <a:spAutoFit/>
          </a:bodyPr>
          <a:lstStyle/>
          <a:p>
            <a:r>
              <a:rPr lang="sv-SE" sz="1400" dirty="0" smtClean="0"/>
              <a:t>Könsskillnad synligt från åk7</a:t>
            </a:r>
            <a:endParaRPr lang="sv-SE" sz="1400" dirty="0"/>
          </a:p>
        </p:txBody>
      </p:sp>
    </p:spTree>
    <p:extLst>
      <p:ext uri="{BB962C8B-B14F-4D97-AF65-F5344CB8AC3E}">
        <p14:creationId xmlns:p14="http://schemas.microsoft.com/office/powerpoint/2010/main" val="1756075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3">
            <a:extLst>
              <a:ext uri="{28A0092B-C50C-407E-A947-70E740481C1C}">
                <a14:useLocalDpi xmlns:a14="http://schemas.microsoft.com/office/drawing/2010/main" val="0"/>
              </a:ext>
            </a:extLst>
          </a:blip>
          <a:srcRect/>
          <a:stretch>
            <a:fillRect/>
          </a:stretch>
        </p:blipFill>
        <p:spPr bwMode="auto">
          <a:xfrm>
            <a:off x="1119250" y="676365"/>
            <a:ext cx="6705911" cy="3790769"/>
          </a:xfrm>
          <a:prstGeom prst="rect">
            <a:avLst/>
          </a:prstGeom>
          <a:noFill/>
          <a:ln>
            <a:noFill/>
          </a:ln>
        </p:spPr>
      </p:pic>
      <p:sp>
        <p:nvSpPr>
          <p:cNvPr id="2" name="Rektangel 1"/>
          <p:cNvSpPr/>
          <p:nvPr/>
        </p:nvSpPr>
        <p:spPr>
          <a:xfrm>
            <a:off x="6393873" y="2110084"/>
            <a:ext cx="2516211" cy="1169551"/>
          </a:xfrm>
          <a:prstGeom prst="rect">
            <a:avLst/>
          </a:prstGeom>
        </p:spPr>
        <p:txBody>
          <a:bodyPr wrap="square">
            <a:spAutoFit/>
          </a:bodyPr>
          <a:lstStyle/>
          <a:p>
            <a:r>
              <a:rPr lang="sv-SE" sz="1400" dirty="0" smtClean="0"/>
              <a:t>Blir bättre med </a:t>
            </a:r>
            <a:r>
              <a:rPr lang="sv-SE" sz="1400" dirty="0"/>
              <a:t>ökande ålder</a:t>
            </a:r>
          </a:p>
          <a:p>
            <a:r>
              <a:rPr lang="sv-SE" sz="1400" dirty="0" smtClean="0"/>
              <a:t/>
            </a:r>
            <a:br>
              <a:rPr lang="sv-SE" sz="1400" dirty="0" smtClean="0"/>
            </a:br>
            <a:r>
              <a:rPr lang="sv-SE" sz="1400" dirty="0" smtClean="0"/>
              <a:t>Vanligare </a:t>
            </a:r>
            <a:r>
              <a:rPr lang="sv-SE" sz="1400" dirty="0"/>
              <a:t>bland flickor i alla åldrar </a:t>
            </a:r>
          </a:p>
          <a:p>
            <a:r>
              <a:rPr lang="sv-SE" sz="1400" dirty="0"/>
              <a:t> - ökning sedan 2016</a:t>
            </a:r>
          </a:p>
        </p:txBody>
      </p:sp>
    </p:spTree>
    <p:extLst>
      <p:ext uri="{BB962C8B-B14F-4D97-AF65-F5344CB8AC3E}">
        <p14:creationId xmlns:p14="http://schemas.microsoft.com/office/powerpoint/2010/main" val="2042749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2000" dirty="0" smtClean="0"/>
              <a:t>Emotionellt stöd av kompis eller vuxen</a:t>
            </a:r>
            <a:endParaRPr lang="sv-SE" sz="2000" dirty="0"/>
          </a:p>
        </p:txBody>
      </p:sp>
      <p:pic>
        <p:nvPicPr>
          <p:cNvPr id="5" name="Platshållare för innehåll 4"/>
          <p:cNvPicPr>
            <a:picLocks noGrp="1"/>
          </p:cNvPicPr>
          <p:nvPr>
            <p:ph sz="half" idx="1"/>
          </p:nvPr>
        </p:nvPicPr>
        <p:blipFill rotWithShape="1">
          <a:blip r:embed="rId3">
            <a:extLst>
              <a:ext uri="{28A0092B-C50C-407E-A947-70E740481C1C}">
                <a14:useLocalDpi xmlns:a14="http://schemas.microsoft.com/office/drawing/2010/main" val="0"/>
              </a:ext>
            </a:extLst>
          </a:blip>
          <a:srcRect l="3954" r="18746"/>
          <a:stretch/>
        </p:blipFill>
        <p:spPr bwMode="auto">
          <a:xfrm>
            <a:off x="721660" y="1462571"/>
            <a:ext cx="3557588" cy="2709469"/>
          </a:xfrm>
          <a:prstGeom prst="rect">
            <a:avLst/>
          </a:prstGeom>
          <a:noFill/>
          <a:ln>
            <a:noFill/>
          </a:ln>
        </p:spPr>
      </p:pic>
      <p:pic>
        <p:nvPicPr>
          <p:cNvPr id="6" name="Platshållare för innehåll 5"/>
          <p:cNvPicPr>
            <a:picLocks noGrp="1"/>
          </p:cNvPicPr>
          <p:nvPr>
            <p:ph sz="half" idx="10"/>
          </p:nvPr>
        </p:nvPicPr>
        <p:blipFill rotWithShape="1">
          <a:blip r:embed="rId4">
            <a:extLst>
              <a:ext uri="{28A0092B-C50C-407E-A947-70E740481C1C}">
                <a14:useLocalDpi xmlns:a14="http://schemas.microsoft.com/office/drawing/2010/main" val="0"/>
              </a:ext>
            </a:extLst>
          </a:blip>
          <a:srcRect r="18642"/>
          <a:stretch/>
        </p:blipFill>
        <p:spPr bwMode="auto">
          <a:xfrm>
            <a:off x="4665663" y="1517950"/>
            <a:ext cx="3557587" cy="2574325"/>
          </a:xfrm>
          <a:prstGeom prst="rect">
            <a:avLst/>
          </a:prstGeom>
          <a:noFill/>
          <a:ln>
            <a:noFill/>
          </a:ln>
        </p:spPr>
      </p:pic>
      <p:sp>
        <p:nvSpPr>
          <p:cNvPr id="7" name="Rektangel 6"/>
          <p:cNvSpPr/>
          <p:nvPr/>
        </p:nvSpPr>
        <p:spPr>
          <a:xfrm>
            <a:off x="831273" y="4282041"/>
            <a:ext cx="6262254" cy="307777"/>
          </a:xfrm>
          <a:prstGeom prst="rect">
            <a:avLst/>
          </a:prstGeom>
        </p:spPr>
        <p:txBody>
          <a:bodyPr wrap="square">
            <a:spAutoFit/>
          </a:bodyPr>
          <a:lstStyle/>
          <a:p>
            <a:r>
              <a:rPr lang="sv-SE" sz="1400" dirty="0" smtClean="0"/>
              <a:t>Med en </a:t>
            </a:r>
            <a:r>
              <a:rPr lang="sv-SE" sz="1400" dirty="0"/>
              <a:t>kompis eller vuxen att prata med är också chansen att må bra högre</a:t>
            </a:r>
          </a:p>
        </p:txBody>
      </p:sp>
    </p:spTree>
    <p:extLst>
      <p:ext uri="{BB962C8B-B14F-4D97-AF65-F5344CB8AC3E}">
        <p14:creationId xmlns:p14="http://schemas.microsoft.com/office/powerpoint/2010/main" val="596053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3">
            <a:extLst>
              <a:ext uri="{28A0092B-C50C-407E-A947-70E740481C1C}">
                <a14:useLocalDpi xmlns:a14="http://schemas.microsoft.com/office/drawing/2010/main" val="0"/>
              </a:ext>
            </a:extLst>
          </a:blip>
          <a:srcRect/>
          <a:stretch>
            <a:fillRect/>
          </a:stretch>
        </p:blipFill>
        <p:spPr bwMode="auto">
          <a:xfrm>
            <a:off x="721568" y="566057"/>
            <a:ext cx="6991395" cy="3849824"/>
          </a:xfrm>
          <a:prstGeom prst="rect">
            <a:avLst/>
          </a:prstGeom>
          <a:noFill/>
          <a:ln>
            <a:noFill/>
          </a:ln>
        </p:spPr>
      </p:pic>
      <p:sp>
        <p:nvSpPr>
          <p:cNvPr id="2" name="Rektangel 1"/>
          <p:cNvSpPr/>
          <p:nvPr/>
        </p:nvSpPr>
        <p:spPr>
          <a:xfrm>
            <a:off x="6289964" y="1978513"/>
            <a:ext cx="2854036" cy="1169551"/>
          </a:xfrm>
          <a:prstGeom prst="rect">
            <a:avLst/>
          </a:prstGeom>
        </p:spPr>
        <p:txBody>
          <a:bodyPr wrap="square">
            <a:spAutoFit/>
          </a:bodyPr>
          <a:lstStyle/>
          <a:p>
            <a:r>
              <a:rPr lang="sv-SE" sz="1400" dirty="0" smtClean="0"/>
              <a:t>En </a:t>
            </a:r>
            <a:r>
              <a:rPr lang="sv-SE" sz="1400" dirty="0"/>
              <a:t>av fyra har övervikt eller fetma i Gy1</a:t>
            </a:r>
          </a:p>
          <a:p>
            <a:r>
              <a:rPr lang="sv-SE" sz="1400" dirty="0"/>
              <a:t>Tendens till ökning av övervikt/ fetma bland flickor </a:t>
            </a:r>
            <a:r>
              <a:rPr lang="sv-SE" sz="1400" dirty="0" smtClean="0"/>
              <a:t>och </a:t>
            </a:r>
            <a:r>
              <a:rPr lang="sv-SE" sz="1400" dirty="0"/>
              <a:t>minskning bland pojkar – i Gy1</a:t>
            </a:r>
          </a:p>
        </p:txBody>
      </p:sp>
    </p:spTree>
    <p:extLst>
      <p:ext uri="{BB962C8B-B14F-4D97-AF65-F5344CB8AC3E}">
        <p14:creationId xmlns:p14="http://schemas.microsoft.com/office/powerpoint/2010/main" val="3692538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3"/>
          <a:stretch>
            <a:fillRect/>
          </a:stretch>
        </p:blipFill>
        <p:spPr>
          <a:xfrm>
            <a:off x="1182180" y="355600"/>
            <a:ext cx="6822502" cy="4008438"/>
          </a:xfrm>
          <a:prstGeom prst="rect">
            <a:avLst/>
          </a:prstGeom>
        </p:spPr>
      </p:pic>
      <p:sp>
        <p:nvSpPr>
          <p:cNvPr id="2" name="textruta 1"/>
          <p:cNvSpPr txBox="1"/>
          <p:nvPr/>
        </p:nvSpPr>
        <p:spPr>
          <a:xfrm>
            <a:off x="6359236" y="2161953"/>
            <a:ext cx="2784764" cy="954107"/>
          </a:xfrm>
          <a:prstGeom prst="rect">
            <a:avLst/>
          </a:prstGeom>
          <a:noFill/>
        </p:spPr>
        <p:txBody>
          <a:bodyPr wrap="square" rtlCol="0">
            <a:spAutoFit/>
          </a:bodyPr>
          <a:lstStyle/>
          <a:p>
            <a:r>
              <a:rPr lang="sv-SE" sz="1400" dirty="0" smtClean="0"/>
              <a:t>Ökat deltagande över tid</a:t>
            </a:r>
          </a:p>
          <a:p>
            <a:endParaRPr lang="sv-SE" sz="1400" dirty="0"/>
          </a:p>
          <a:p>
            <a:r>
              <a:rPr lang="sv-SE" sz="1400" dirty="0" smtClean="0"/>
              <a:t>Större andel pojkar än flickor deltar</a:t>
            </a:r>
            <a:endParaRPr lang="sv-SE" sz="1400" dirty="0"/>
          </a:p>
        </p:txBody>
      </p:sp>
    </p:spTree>
    <p:extLst>
      <p:ext uri="{BB962C8B-B14F-4D97-AF65-F5344CB8AC3E}">
        <p14:creationId xmlns:p14="http://schemas.microsoft.com/office/powerpoint/2010/main" val="1064082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sz="half" idx="1"/>
          </p:nvPr>
        </p:nvPicPr>
        <p:blipFill>
          <a:blip r:embed="rId3"/>
          <a:stretch>
            <a:fillRect/>
          </a:stretch>
        </p:blipFill>
        <p:spPr>
          <a:xfrm>
            <a:off x="1182180" y="355600"/>
            <a:ext cx="6822502" cy="4008438"/>
          </a:xfrm>
          <a:prstGeom prst="rect">
            <a:avLst/>
          </a:prstGeom>
        </p:spPr>
      </p:pic>
      <p:sp>
        <p:nvSpPr>
          <p:cNvPr id="2" name="textruta 1"/>
          <p:cNvSpPr txBox="1"/>
          <p:nvPr/>
        </p:nvSpPr>
        <p:spPr>
          <a:xfrm>
            <a:off x="6287386" y="1877452"/>
            <a:ext cx="2856613" cy="523220"/>
          </a:xfrm>
          <a:prstGeom prst="rect">
            <a:avLst/>
          </a:prstGeom>
          <a:noFill/>
        </p:spPr>
        <p:txBody>
          <a:bodyPr wrap="square" rtlCol="0">
            <a:spAutoFit/>
          </a:bodyPr>
          <a:lstStyle/>
          <a:p>
            <a:r>
              <a:rPr lang="sv-SE" sz="1400" dirty="0" smtClean="0"/>
              <a:t>Det sker en växling i åk 7 och flickorna har gått om pojkarna i </a:t>
            </a:r>
            <a:r>
              <a:rPr lang="sv-SE" sz="1400" dirty="0" err="1" smtClean="0"/>
              <a:t>gy</a:t>
            </a:r>
            <a:endParaRPr lang="sv-SE" sz="1400" dirty="0"/>
          </a:p>
        </p:txBody>
      </p:sp>
    </p:spTree>
    <p:extLst>
      <p:ext uri="{BB962C8B-B14F-4D97-AF65-F5344CB8AC3E}">
        <p14:creationId xmlns:p14="http://schemas.microsoft.com/office/powerpoint/2010/main" val="283598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gion Norrbotten_vit">
  <a:themeElements>
    <a:clrScheme name="Region Norrbotten blandad">
      <a:dk1>
        <a:srgbClr val="000000"/>
      </a:dk1>
      <a:lt1>
        <a:srgbClr val="FFFFFF"/>
      </a:lt1>
      <a:dk2>
        <a:srgbClr val="403D45"/>
      </a:dk2>
      <a:lt2>
        <a:srgbClr val="D0D1CD"/>
      </a:lt2>
      <a:accent1>
        <a:srgbClr val="0070C0"/>
      </a:accent1>
      <a:accent2>
        <a:srgbClr val="F8951F"/>
      </a:accent2>
      <a:accent3>
        <a:srgbClr val="83C55B"/>
      </a:accent3>
      <a:accent4>
        <a:srgbClr val="7F7F7F"/>
      </a:accent4>
      <a:accent5>
        <a:srgbClr val="403D45"/>
      </a:accent5>
      <a:accent6>
        <a:srgbClr val="C0C0BD"/>
      </a:accent6>
      <a:hlink>
        <a:srgbClr val="0070C0"/>
      </a:hlink>
      <a:folHlink>
        <a:srgbClr val="7F7F7F"/>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a:defPPr>
      </a:lstStyle>
    </a:txDef>
  </a:objectDefaults>
  <a:extraClrSchemeLst>
    <a:extraClrScheme>
      <a:clrScheme name="vit med jpglogga 180_ny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t med jpglogga 180_ny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t med jpglogga 180_ny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t med jpglogga 180_ny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t med jpglogga 180_ny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t med jpglogga 180_ny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t med jpglogga 180_ny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Kopia av 1Kopia av MALL_VI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opia av 1Kopia av MALL_VI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opia av 1Kopia av MALL_VI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opia av 1Kopia av MALL_VI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Kopia av 1Kopia av MALL_VI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8">
        <a:dk1>
          <a:srgbClr val="003399"/>
        </a:dk1>
        <a:lt1>
          <a:srgbClr val="0D68B0"/>
        </a:lt1>
        <a:dk2>
          <a:srgbClr val="FFFFFF"/>
        </a:dk2>
        <a:lt2>
          <a:srgbClr val="969696"/>
        </a:lt2>
        <a:accent1>
          <a:srgbClr val="969696"/>
        </a:accent1>
        <a:accent2>
          <a:srgbClr val="FFFF99"/>
        </a:accent2>
        <a:accent3>
          <a:srgbClr val="AAB9D4"/>
        </a:accent3>
        <a:accent4>
          <a:srgbClr val="002A82"/>
        </a:accent4>
        <a:accent5>
          <a:srgbClr val="C9C9C9"/>
        </a:accent5>
        <a:accent6>
          <a:srgbClr val="E7E78A"/>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9">
        <a:dk1>
          <a:srgbClr val="969696"/>
        </a:dk1>
        <a:lt1>
          <a:srgbClr val="FFFFFF"/>
        </a:lt1>
        <a:dk2>
          <a:srgbClr val="0D68B0"/>
        </a:dk2>
        <a:lt2>
          <a:srgbClr val="FFFFFF"/>
        </a:lt2>
        <a:accent1>
          <a:srgbClr val="969696"/>
        </a:accent1>
        <a:accent2>
          <a:srgbClr val="FFFF99"/>
        </a:accent2>
        <a:accent3>
          <a:srgbClr val="AAB9D4"/>
        </a:accent3>
        <a:accent4>
          <a:srgbClr val="DADADA"/>
        </a:accent4>
        <a:accent5>
          <a:srgbClr val="C9C9C9"/>
        </a:accent5>
        <a:accent6>
          <a:srgbClr val="E7E78A"/>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0">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1">
        <a:dk1>
          <a:srgbClr val="FFFFFF"/>
        </a:dk1>
        <a:lt1>
          <a:srgbClr val="FFFFFF"/>
        </a:lt1>
        <a:dk2>
          <a:srgbClr val="FFFFFF"/>
        </a:dk2>
        <a:lt2>
          <a:srgbClr val="969696"/>
        </a:lt2>
        <a:accent1>
          <a:srgbClr val="969696"/>
        </a:accent1>
        <a:accent2>
          <a:srgbClr val="0D68B0"/>
        </a:accent2>
        <a:accent3>
          <a:srgbClr val="FFFFFF"/>
        </a:accent3>
        <a:accent4>
          <a:srgbClr val="DADADA"/>
        </a:accent4>
        <a:accent5>
          <a:srgbClr val="C9C9C9"/>
        </a:accent5>
        <a:accent6>
          <a:srgbClr val="0B5E9F"/>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12">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FFFFFF"/>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Region Norrbotten_vit</Template>
  <TotalTime>1754</TotalTime>
  <Words>2483</Words>
  <Application>Microsoft Office PowerPoint</Application>
  <PresentationFormat>Bildspel på skärmen (16:9)</PresentationFormat>
  <Paragraphs>78</Paragraphs>
  <Slides>19</Slides>
  <Notes>10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19</vt:i4>
      </vt:variant>
    </vt:vector>
  </HeadingPairs>
  <TitlesOfParts>
    <vt:vector size="23" baseType="lpstr">
      <vt:lpstr>Arial</vt:lpstr>
      <vt:lpstr>Calibri</vt:lpstr>
      <vt:lpstr>Wingdings</vt:lpstr>
      <vt:lpstr>Region Norrbotten_vit</vt:lpstr>
      <vt:lpstr>Skolbarns hälsa och levnadsvanor i Norrbotten 2018/2019</vt:lpstr>
      <vt:lpstr>PowerPoint-presentation</vt:lpstr>
      <vt:lpstr>PowerPoint-presentation</vt:lpstr>
      <vt:lpstr>PowerPoint-presentation</vt:lpstr>
      <vt:lpstr>PowerPoint-presentation</vt:lpstr>
      <vt:lpstr>Emotionellt stöd av kompis eller vuxen</vt:lpstr>
      <vt:lpstr>PowerPoint-presentation</vt:lpstr>
      <vt:lpstr>PowerPoint-presentation</vt:lpstr>
      <vt:lpstr>PowerPoint-presentation</vt:lpstr>
      <vt:lpstr>Rekommendationer</vt:lpstr>
      <vt:lpstr>Tack!</vt:lpstr>
      <vt:lpstr>Skärmtid och sömnlängd</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Region Norrbotten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Skillnader och likheter från ifjol</dc:title>
  <dc:creator>Joanna Hansson</dc:creator>
  <cp:lastModifiedBy>Annika Nordstrand</cp:lastModifiedBy>
  <cp:revision>56</cp:revision>
  <cp:lastPrinted>2019-12-17T12:08:53Z</cp:lastPrinted>
  <dcterms:created xsi:type="dcterms:W3CDTF">2019-11-08T14:07:32Z</dcterms:created>
  <dcterms:modified xsi:type="dcterms:W3CDTF">2019-12-18T09:21:56Z</dcterms:modified>
</cp:coreProperties>
</file>