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8" r:id="rId2"/>
    <p:sldId id="278" r:id="rId3"/>
    <p:sldId id="266" r:id="rId4"/>
    <p:sldId id="267" r:id="rId5"/>
    <p:sldId id="290" r:id="rId6"/>
    <p:sldId id="291" r:id="rId7"/>
    <p:sldId id="292" r:id="rId8"/>
    <p:sldId id="287" r:id="rId9"/>
    <p:sldId id="264" r:id="rId10"/>
    <p:sldId id="288" r:id="rId11"/>
    <p:sldId id="289" r:id="rId12"/>
    <p:sldId id="261" r:id="rId13"/>
    <p:sldId id="273" r:id="rId14"/>
    <p:sldId id="274" r:id="rId15"/>
    <p:sldId id="260" r:id="rId16"/>
  </p:sldIdLst>
  <p:sldSz cx="9144000" cy="5143500" type="screen16x9"/>
  <p:notesSz cx="6799263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49">
          <p15:clr>
            <a:srgbClr val="A4A3A4"/>
          </p15:clr>
        </p15:guide>
        <p15:guide id="2" pos="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155697"/>
    <a:srgbClr val="83C55B"/>
    <a:srgbClr val="000000"/>
    <a:srgbClr val="D0E6CF"/>
    <a:srgbClr val="0096C8"/>
    <a:srgbClr val="0092D4"/>
    <a:srgbClr val="00A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045" autoAdjust="0"/>
    <p:restoredTop sz="92842" autoAdjust="0"/>
  </p:normalViewPr>
  <p:slideViewPr>
    <p:cSldViewPr snapToGrid="0" showGuides="1">
      <p:cViewPr varScale="1">
        <p:scale>
          <a:sx n="98" d="100"/>
          <a:sy n="98" d="100"/>
        </p:scale>
        <p:origin x="234" y="72"/>
      </p:cViewPr>
      <p:guideLst>
        <p:guide orient="horz" pos="2749"/>
        <p:guide pos="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5F691-4DA6-4E7E-88E0-0B0E5F6DDD4C}" type="datetimeFigureOut">
              <a:rPr lang="sv-SE" smtClean="0"/>
              <a:t>2019-03-07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0CB7F7-2DE7-442F-B621-87F2D8E04FE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5747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 för 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12"/>
          <p:cNvSpPr txBox="1">
            <a:spLocks/>
          </p:cNvSpPr>
          <p:nvPr userDrawn="1"/>
        </p:nvSpPr>
        <p:spPr>
          <a:xfrm>
            <a:off x="1046759" y="1884385"/>
            <a:ext cx="3551646" cy="1027480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sv-SE" sz="1400" b="1" kern="0" dirty="0" smtClean="0">
                <a:solidFill>
                  <a:srgbClr val="155697"/>
                </a:solidFill>
              </a:rPr>
              <a:t>Skapa ny sida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b="0" u="none" kern="0" dirty="0" smtClean="0"/>
              <a:t>I menyn </a:t>
            </a:r>
            <a:r>
              <a:rPr lang="sv-SE" sz="1200" b="1" u="none" kern="0" dirty="0" smtClean="0"/>
              <a:t>Start</a:t>
            </a:r>
            <a:r>
              <a:rPr lang="sv-SE" sz="1200" b="1" u="none" kern="0" baseline="0" dirty="0" smtClean="0"/>
              <a:t> </a:t>
            </a:r>
            <a:r>
              <a:rPr lang="sv-SE" sz="1200" b="0" u="none" kern="0" baseline="0" dirty="0" smtClean="0"/>
              <a:t>hittar du</a:t>
            </a:r>
            <a:r>
              <a:rPr lang="sv-SE" sz="1200" b="1" u="none" kern="0" baseline="0" dirty="0" smtClean="0"/>
              <a:t> </a:t>
            </a:r>
            <a:r>
              <a:rPr lang="sv-SE" sz="1200" b="0" i="1" u="none" kern="0" baseline="0" dirty="0" smtClean="0"/>
              <a:t>Ny bild</a:t>
            </a:r>
            <a:r>
              <a:rPr lang="sv-SE" sz="1200" b="0" u="none" kern="0" baseline="0" dirty="0" smtClean="0"/>
              <a:t>.</a:t>
            </a:r>
            <a:r>
              <a:rPr lang="sv-SE" sz="1200" b="0" u="none" kern="0" dirty="0" smtClean="0"/>
              <a:t> </a:t>
            </a:r>
          </a:p>
          <a:p>
            <a:pPr marL="285750" indent="-285750">
              <a:spcBef>
                <a:spcPts val="160"/>
              </a:spcBef>
            </a:pPr>
            <a:r>
              <a:rPr lang="sv-SE" sz="1200" i="0" u="none" kern="0" dirty="0" smtClean="0"/>
              <a:t>Klicka på pilen</a:t>
            </a:r>
            <a:r>
              <a:rPr lang="sv-SE" sz="1200" i="0" u="none" kern="0" baseline="0" dirty="0" smtClean="0"/>
              <a:t> och välj den </a:t>
            </a:r>
            <a:r>
              <a:rPr lang="sv-SE" sz="1200" i="0" u="none" kern="0" baseline="0" dirty="0" err="1" smtClean="0"/>
              <a:t>sidmall</a:t>
            </a:r>
            <a:r>
              <a:rPr lang="sv-SE" sz="1200" i="0" u="none" kern="0" baseline="0" dirty="0" smtClean="0"/>
              <a:t> du behöver.</a:t>
            </a:r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endParaRPr lang="sv-SE" sz="1400" i="0" u="none" kern="0" baseline="0" dirty="0" smtClean="0"/>
          </a:p>
          <a:p>
            <a:pPr marL="228600" marR="0" indent="-22860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+mj-lt"/>
              <a:buAutoNum type="arabicPeriod"/>
              <a:tabLst/>
              <a:defRPr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 smtClean="0"/>
          </a:p>
          <a:p>
            <a:pPr marL="0" indent="0">
              <a:buNone/>
            </a:pPr>
            <a:endParaRPr lang="sv-SE" sz="1200" kern="0" dirty="0"/>
          </a:p>
          <a:p>
            <a:endParaRPr lang="sv-SE" sz="1400" kern="0" dirty="0" smtClean="0"/>
          </a:p>
        </p:txBody>
      </p:sp>
      <p:sp>
        <p:nvSpPr>
          <p:cNvPr id="5" name="Rubrik 8"/>
          <p:cNvSpPr txBox="1">
            <a:spLocks/>
          </p:cNvSpPr>
          <p:nvPr userDrawn="1"/>
        </p:nvSpPr>
        <p:spPr>
          <a:xfrm>
            <a:off x="1034250" y="581288"/>
            <a:ext cx="5619750" cy="465534"/>
          </a:xfrm>
          <a:prstGeom prst="rect">
            <a:avLst/>
          </a:prstGeom>
        </p:spPr>
        <p:txBody>
          <a:bodyPr/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70C0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9pPr>
          </a:lstStyle>
          <a:p>
            <a:r>
              <a:rPr lang="sv-SE" kern="0" dirty="0" smtClean="0"/>
              <a:t>Våra nya mallar</a:t>
            </a:r>
            <a:endParaRPr lang="sv-SE" kern="0" dirty="0"/>
          </a:p>
        </p:txBody>
      </p:sp>
      <p:grpSp>
        <p:nvGrpSpPr>
          <p:cNvPr id="17" name="Grupp 16"/>
          <p:cNvGrpSpPr/>
          <p:nvPr userDrawn="1"/>
        </p:nvGrpSpPr>
        <p:grpSpPr>
          <a:xfrm>
            <a:off x="1153326" y="2947015"/>
            <a:ext cx="1761936" cy="992330"/>
            <a:chOff x="1545535" y="1656085"/>
            <a:chExt cx="1990725" cy="1085850"/>
          </a:xfrm>
        </p:grpSpPr>
        <p:pic>
          <p:nvPicPr>
            <p:cNvPr id="6" name="Bildobjekt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5535" y="1656085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" name="Ellips 1"/>
            <p:cNvSpPr/>
            <p:nvPr userDrawn="1"/>
          </p:nvSpPr>
          <p:spPr bwMode="auto">
            <a:xfrm>
              <a:off x="2647464" y="2404704"/>
              <a:ext cx="152380" cy="152380"/>
            </a:xfrm>
            <a:prstGeom prst="ellipse">
              <a:avLst/>
            </a:prstGeom>
            <a:noFill/>
            <a:ln w="12700" cap="flat" cmpd="sng" algn="ctr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9" name="Grupp 48"/>
          <p:cNvGrpSpPr/>
          <p:nvPr userDrawn="1"/>
        </p:nvGrpSpPr>
        <p:grpSpPr>
          <a:xfrm>
            <a:off x="4584348" y="2911864"/>
            <a:ext cx="1761936" cy="999291"/>
            <a:chOff x="1563890" y="3912629"/>
            <a:chExt cx="1990725" cy="1085850"/>
          </a:xfrm>
        </p:grpSpPr>
        <p:pic>
          <p:nvPicPr>
            <p:cNvPr id="30" name="Bildobjekt 29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3890" y="3912629"/>
              <a:ext cx="1990725" cy="10858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44" name="Rektangel 43"/>
            <p:cNvSpPr/>
            <p:nvPr userDrawn="1"/>
          </p:nvSpPr>
          <p:spPr bwMode="auto">
            <a:xfrm>
              <a:off x="2802016" y="4183582"/>
              <a:ext cx="736413" cy="215328"/>
            </a:xfrm>
            <a:prstGeom prst="rect">
              <a:avLst/>
            </a:prstGeom>
            <a:noFill/>
            <a:ln w="12700" cap="flat" cmpd="sng" algn="ctr">
              <a:solidFill>
                <a:srgbClr val="C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sv-SE" sz="2600" b="0" i="0" u="none" strike="noStrike" cap="none" normalizeH="0" baseline="0" smtClean="0">
                <a:ln>
                  <a:noFill/>
                </a:ln>
                <a:noFill/>
                <a:effectLst/>
                <a:latin typeface="Arial" charset="0"/>
              </a:endParaRPr>
            </a:p>
          </p:txBody>
        </p:sp>
      </p:grpSp>
      <p:sp>
        <p:nvSpPr>
          <p:cNvPr id="15" name="Rektangel 14"/>
          <p:cNvSpPr/>
          <p:nvPr userDrawn="1"/>
        </p:nvSpPr>
        <p:spPr>
          <a:xfrm>
            <a:off x="4501299" y="1884384"/>
            <a:ext cx="4572000" cy="9130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None/>
            </a:pPr>
            <a:r>
              <a:rPr lang="sv-SE" sz="1400" b="1" kern="0" dirty="0" smtClean="0">
                <a:solidFill>
                  <a:srgbClr val="155697"/>
                </a:solidFill>
              </a:rPr>
              <a:t>Ändra mall på en befintlig sida</a:t>
            </a:r>
          </a:p>
          <a:p>
            <a:pPr marL="171450" indent="-171450">
              <a:spcBef>
                <a:spcPts val="160"/>
              </a:spcBef>
              <a:buFont typeface="Arial" panose="020B0604020202020204" pitchFamily="34" charset="0"/>
              <a:buChar char="•"/>
            </a:pPr>
            <a:r>
              <a:rPr lang="sv-SE" sz="1200" b="0" u="none" kern="0" dirty="0" smtClean="0"/>
              <a:t>Markera den sida i presentationen som du </a:t>
            </a:r>
            <a:br>
              <a:rPr lang="sv-SE" sz="1200" b="0" u="none" kern="0" dirty="0" smtClean="0"/>
            </a:br>
            <a:r>
              <a:rPr lang="sv-SE" sz="1200" b="0" u="none" kern="0" dirty="0" smtClean="0"/>
              <a:t>vill byta </a:t>
            </a:r>
            <a:r>
              <a:rPr lang="sv-SE" sz="1200" b="0" u="none" kern="0" dirty="0" err="1" smtClean="0"/>
              <a:t>sidmall</a:t>
            </a:r>
            <a:r>
              <a:rPr lang="sv-SE" sz="1200" b="0" u="none" kern="0" dirty="0" smtClean="0"/>
              <a:t> på. </a:t>
            </a:r>
          </a:p>
          <a:p>
            <a:pPr marL="171450" marR="0" indent="-171450" algn="l" defTabSz="762000" rtl="0" eaLnBrk="1" fontAlgn="base" latinLnBrk="0" hangingPunct="1">
              <a:lnSpc>
                <a:spcPct val="100000"/>
              </a:lnSpc>
              <a:spcBef>
                <a:spcPts val="160"/>
              </a:spcBef>
              <a:spcAft>
                <a:spcPct val="0"/>
              </a:spcAft>
              <a:buClr>
                <a:schemeClr val="tx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1200" b="0" u="none" kern="0" dirty="0" smtClean="0"/>
              <a:t>Gå</a:t>
            </a:r>
            <a:r>
              <a:rPr lang="sv-SE" sz="1200" b="0" u="none" kern="0" baseline="0" dirty="0" smtClean="0"/>
              <a:t> upp till menyn </a:t>
            </a:r>
            <a:r>
              <a:rPr lang="sv-SE" sz="1200" b="1" u="none" kern="0" dirty="0" smtClean="0"/>
              <a:t>Start</a:t>
            </a:r>
            <a:r>
              <a:rPr lang="sv-SE" sz="1200" b="1" u="none" kern="0" baseline="0" dirty="0" smtClean="0"/>
              <a:t> </a:t>
            </a:r>
            <a:r>
              <a:rPr lang="sv-SE" sz="1200" b="0" u="none" kern="0" baseline="0" dirty="0" smtClean="0"/>
              <a:t>och välj</a:t>
            </a:r>
            <a:r>
              <a:rPr lang="sv-SE" sz="1200" b="1" u="none" kern="0" baseline="0" dirty="0" smtClean="0"/>
              <a:t> </a:t>
            </a:r>
            <a:r>
              <a:rPr lang="sv-SE" sz="1200" b="0" i="1" u="none" kern="0" baseline="0" dirty="0" smtClean="0"/>
              <a:t>Layout</a:t>
            </a:r>
            <a:r>
              <a:rPr lang="sv-SE" sz="1200" b="0" u="none" kern="0" baseline="0" dirty="0" smtClean="0"/>
              <a:t>.</a:t>
            </a:r>
            <a:r>
              <a:rPr lang="sv-SE" sz="1200" b="0" u="none" kern="0" dirty="0" smtClean="0"/>
              <a:t> </a:t>
            </a:r>
          </a:p>
        </p:txBody>
      </p:sp>
      <p:sp>
        <p:nvSpPr>
          <p:cNvPr id="11" name="Platshållare för text 12"/>
          <p:cNvSpPr txBox="1">
            <a:spLocks/>
          </p:cNvSpPr>
          <p:nvPr userDrawn="1"/>
        </p:nvSpPr>
        <p:spPr>
          <a:xfrm>
            <a:off x="1051491" y="1139021"/>
            <a:ext cx="6419585" cy="691441"/>
          </a:xfrm>
          <a:prstGeom prst="rect">
            <a:avLst/>
          </a:prstGeom>
        </p:spPr>
        <p:txBody>
          <a:bodyPr/>
          <a:lstStyle>
            <a:lvl1pPr marL="285750" indent="-285750" algn="l" defTabSz="762000" rtl="0" eaLnBrk="1" fontAlgn="base" hangingPunct="1">
              <a:spcBef>
                <a:spcPct val="10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36575" indent="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Arial" charset="0"/>
              <a:buNone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90700" indent="-1762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Arial" charset="0"/>
              <a:buChar char="–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54238" indent="-87313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5000"/>
              <a:buFont typeface="Arial" charset="0"/>
              <a:buChar char="•"/>
              <a:defRPr sz="16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4384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6pPr>
            <a:lvl7pPr marL="28956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7pPr>
            <a:lvl8pPr marL="33528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8pPr>
            <a:lvl9pPr marL="3810000" indent="-228600" algn="l" defTabSz="7620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50000"/>
              <a:buFont typeface="Wingdings" pitchFamily="2" charset="2"/>
              <a:buChar char="l"/>
              <a:defRPr sz="16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ts val="160"/>
              </a:spcBef>
              <a:buNone/>
            </a:pPr>
            <a:r>
              <a:rPr lang="sv-SE" sz="1200" b="1" i="0" u="none" kern="0" baseline="0" dirty="0" smtClean="0"/>
              <a:t>Det finns två gemensamma powerpointmallar för organisationen, en blå och en vit. Du hittar båda i VIS. Avsändaren är Region Norrbotten, oavsett vilken division vi tillhör. Använd de befintliga sidmallarna (layout) så långt det är möjligt.</a:t>
            </a:r>
            <a:endParaRPr lang="sv-SE" sz="1400" i="0" u="none" kern="0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851852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8467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132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Helbild med text ovanp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519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2001" y="734616"/>
            <a:ext cx="3590925" cy="2065734"/>
          </a:xfrm>
          <a:prstGeom prst="rect">
            <a:avLst/>
          </a:prstGeom>
        </p:spPr>
        <p:txBody>
          <a:bodyPr/>
          <a:lstStyle>
            <a:lvl1pPr>
              <a:lnSpc>
                <a:spcPct val="110000"/>
              </a:lnSpc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368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2335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85800" y="428625"/>
            <a:ext cx="7772400" cy="857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85800" y="1446610"/>
            <a:ext cx="7772400" cy="3086100"/>
          </a:xfrm>
          <a:prstGeom prst="rect">
            <a:avLst/>
          </a:prstGeom>
        </p:spPr>
        <p:txBody>
          <a:bodyPr/>
          <a:lstStyle>
            <a:lvl1pPr marL="108000" indent="-108000">
              <a:buSzPct val="100000"/>
              <a:buFont typeface="Arial" pitchFamily="34" charset="0"/>
              <a:buChar char="•"/>
              <a:defRPr/>
            </a:lvl1pPr>
            <a:lvl2pPr marL="360000" indent="-108000">
              <a:buSzPct val="80000"/>
              <a:buFont typeface="Arial" pitchFamily="34" charset="0"/>
              <a:buChar char="–"/>
              <a:defRPr/>
            </a:lvl2pPr>
            <a:lvl3pPr marL="720000" indent="-108000">
              <a:buSzPct val="85000"/>
              <a:buFont typeface="Arial" pitchFamily="34" charset="0"/>
              <a:buChar char="•"/>
              <a:defRPr/>
            </a:lvl3pPr>
            <a:lvl4pPr marL="1080000" indent="-108000">
              <a:buSzPct val="75000"/>
              <a:buFont typeface="Arial" pitchFamily="34" charset="0"/>
              <a:buChar char="–"/>
              <a:defRPr/>
            </a:lvl4pPr>
            <a:lvl5pPr marL="1440000" indent="-108000">
              <a:buSzPct val="75000"/>
              <a:buFont typeface="Arial" pitchFamily="34" charset="0"/>
              <a:buChar char="•"/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3568" y="4731544"/>
            <a:ext cx="1905000" cy="25598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BILD </a:t>
            </a:r>
            <a:fld id="{F2A8D4E4-FCCD-44B9-B1C3-F17194433B7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2138" y="4731544"/>
            <a:ext cx="2895600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sv-SE">
              <a:solidFill>
                <a:srgbClr val="969696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dt" sz="half" idx="12"/>
          </p:nvPr>
        </p:nvSpPr>
        <p:spPr>
          <a:xfrm>
            <a:off x="7885113" y="86916"/>
            <a:ext cx="1090612" cy="357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5DA666B-5FAC-445D-93E0-5A462CD9A9D7}" type="datetimeFigureOut">
              <a:rPr lang="sv-SE">
                <a:solidFill>
                  <a:srgbClr val="969696"/>
                </a:solidFill>
              </a:rPr>
              <a:pPr/>
              <a:t>2019-03-07</a:t>
            </a:fld>
            <a:endParaRPr lang="sv-SE">
              <a:solidFill>
                <a:srgbClr val="9696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666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2"/>
          <p:cNvSpPr>
            <a:spLocks noGrp="1"/>
          </p:cNvSpPr>
          <p:nvPr>
            <p:ph type="body" sz="quarter" idx="14"/>
          </p:nvPr>
        </p:nvSpPr>
        <p:spPr>
          <a:xfrm>
            <a:off x="2273872" y="1617643"/>
            <a:ext cx="4839037" cy="1923276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22325" indent="-285750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80975" indent="-180975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9" name="Rubrik 8"/>
          <p:cNvSpPr>
            <a:spLocks noGrp="1"/>
          </p:cNvSpPr>
          <p:nvPr>
            <p:ph type="title"/>
          </p:nvPr>
        </p:nvSpPr>
        <p:spPr>
          <a:xfrm>
            <a:off x="2265770" y="1080581"/>
            <a:ext cx="4863314" cy="465534"/>
          </a:xfrm>
          <a:prstGeom prst="rect">
            <a:avLst/>
          </a:prstGeom>
        </p:spPr>
        <p:txBody>
          <a:bodyPr/>
          <a:lstStyle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</p:spTree>
    <p:extLst>
      <p:ext uri="{BB962C8B-B14F-4D97-AF65-F5344CB8AC3E}">
        <p14:creationId xmlns:p14="http://schemas.microsoft.com/office/powerpoint/2010/main" val="3539773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7885113" y="86917"/>
            <a:ext cx="1090612" cy="357188"/>
          </a:xfrm>
          <a:prstGeom prst="rect">
            <a:avLst/>
          </a:prstGeom>
        </p:spPr>
        <p:txBody>
          <a:bodyPr/>
          <a:lstStyle/>
          <a:p>
            <a:fld id="{D8778348-4C57-4407-883C-21C40966C84F}" type="datetimeFigureOut">
              <a:rPr lang="sv-SE" smtClean="0">
                <a:solidFill>
                  <a:srgbClr val="000000"/>
                </a:solidFill>
              </a:rPr>
              <a:pPr/>
              <a:t>2019-03-07</a:t>
            </a:fld>
            <a:endParaRPr lang="sv-SE">
              <a:solidFill>
                <a:srgbClr val="000000"/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132138" y="4731544"/>
            <a:ext cx="2895600" cy="357188"/>
          </a:xfrm>
          <a:prstGeom prst="rect">
            <a:avLst/>
          </a:prstGeom>
        </p:spPr>
        <p:txBody>
          <a:bodyPr/>
          <a:lstStyle/>
          <a:p>
            <a:endParaRPr lang="sv-SE">
              <a:solidFill>
                <a:srgbClr val="000000"/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6516688" y="4731548"/>
            <a:ext cx="1905000" cy="255985"/>
          </a:xfrm>
          <a:prstGeom prst="rect">
            <a:avLst/>
          </a:prstGeom>
        </p:spPr>
        <p:txBody>
          <a:bodyPr/>
          <a:lstStyle/>
          <a:p>
            <a:fld id="{CC74246F-0681-41B1-9C25-3E54C430A627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6697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Titel &amp; presentatö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/>
          <p:cNvSpPr>
            <a:spLocks noGrp="1"/>
          </p:cNvSpPr>
          <p:nvPr>
            <p:ph type="title"/>
          </p:nvPr>
        </p:nvSpPr>
        <p:spPr>
          <a:xfrm>
            <a:off x="1319002" y="1084333"/>
            <a:ext cx="6497905" cy="1011503"/>
          </a:xfrm>
          <a:prstGeom prst="rect">
            <a:avLst/>
          </a:prstGeom>
        </p:spPr>
        <p:txBody>
          <a:bodyPr anchor="b"/>
          <a:lstStyle>
            <a:lvl1pPr algn="ctr">
              <a:defRPr sz="32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text 12"/>
          <p:cNvSpPr>
            <a:spLocks noGrp="1"/>
          </p:cNvSpPr>
          <p:nvPr>
            <p:ph type="body" sz="quarter" idx="14"/>
          </p:nvPr>
        </p:nvSpPr>
        <p:spPr>
          <a:xfrm>
            <a:off x="1319002" y="2127489"/>
            <a:ext cx="6505997" cy="68853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293923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1592722" y="384370"/>
            <a:ext cx="5978095" cy="834016"/>
          </a:xfrm>
          <a:prstGeom prst="rect">
            <a:avLst/>
          </a:prstGeom>
        </p:spPr>
        <p:txBody>
          <a:bodyPr anchor="b" anchorCtr="0"/>
          <a:lstStyle>
            <a:lvl1pPr>
              <a:defRPr sz="2400" b="1" baseline="0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592722" y="1314954"/>
            <a:ext cx="5978096" cy="3049084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44556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ra figur elle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innehåll 2"/>
          <p:cNvSpPr>
            <a:spLocks noGrp="1"/>
          </p:cNvSpPr>
          <p:nvPr>
            <p:ph sz="half" idx="1"/>
          </p:nvPr>
        </p:nvSpPr>
        <p:spPr>
          <a:xfrm>
            <a:off x="1134534" y="355600"/>
            <a:ext cx="6917266" cy="400843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736789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igur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8"/>
          <p:cNvSpPr>
            <a:spLocks noGrp="1"/>
          </p:cNvSpPr>
          <p:nvPr>
            <p:ph type="title"/>
          </p:nvPr>
        </p:nvSpPr>
        <p:spPr>
          <a:xfrm>
            <a:off x="5494493" y="439043"/>
            <a:ext cx="3197701" cy="607580"/>
          </a:xfrm>
          <a:prstGeom prst="rect">
            <a:avLst/>
          </a:prstGeom>
        </p:spPr>
        <p:txBody>
          <a:bodyPr anchor="b" anchorCtr="0"/>
          <a:lstStyle>
            <a:lvl1pPr>
              <a:defRPr sz="2000" b="1" baseline="0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sz="half" idx="1"/>
          </p:nvPr>
        </p:nvSpPr>
        <p:spPr>
          <a:xfrm>
            <a:off x="525982" y="440267"/>
            <a:ext cx="4879497" cy="392377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800"/>
              </a:spcBef>
              <a:buFont typeface="Arial" panose="020B0604020202020204" pitchFamily="34" charset="0"/>
              <a:buNone/>
              <a:defRPr sz="1600" baseline="0">
                <a:latin typeface="+mn-lt"/>
              </a:defRPr>
            </a:lvl1pPr>
            <a:lvl2pPr marL="536575" indent="0">
              <a:buNone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5494492" y="1065562"/>
            <a:ext cx="3212538" cy="3298475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013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F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 userDrawn="1"/>
        </p:nvSpPr>
        <p:spPr>
          <a:xfrm>
            <a:off x="495300" y="2585971"/>
            <a:ext cx="200977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sv-SE" sz="1100" dirty="0" smtClean="0"/>
              <a:t>OBS! Om du behöver justera bilden inom ramen – dubbelklicka på bilden och välj verktyget ”Beskär” som dyker upp i menyn. 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38500" y="258945"/>
            <a:ext cx="5295900" cy="825388"/>
          </a:xfrm>
          <a:prstGeom prst="rect">
            <a:avLst/>
          </a:prstGeom>
        </p:spPr>
        <p:txBody>
          <a:bodyPr anchor="b"/>
          <a:lstStyle>
            <a:lvl1pPr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2857500" cy="51435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6" name="Platshållare för innehåll 2"/>
          <p:cNvSpPr>
            <a:spLocks noGrp="1"/>
          </p:cNvSpPr>
          <p:nvPr>
            <p:ph sz="half" idx="10"/>
          </p:nvPr>
        </p:nvSpPr>
        <p:spPr>
          <a:xfrm>
            <a:off x="3234389" y="1168401"/>
            <a:ext cx="5300190" cy="3195638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>
                <a:latin typeface="+mn-lt"/>
              </a:defRPr>
            </a:lvl1pPr>
            <a:lvl2pPr marL="822325" indent="-285750">
              <a:buFont typeface="Arial" panose="020B0604020202020204" pitchFamily="34" charset="0"/>
              <a:buChar char="•"/>
              <a:defRPr sz="16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425769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348300"/>
            <a:ext cx="7550022" cy="742660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1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 flipH="1">
            <a:off x="4434107" y="1284703"/>
            <a:ext cx="22878" cy="305677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6A6C6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4665297" y="1257840"/>
            <a:ext cx="3557174" cy="309439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3931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Jämförel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72448" y="247552"/>
            <a:ext cx="7560784" cy="774953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FontTx/>
              <a:buNone/>
              <a:defRPr sz="2400" b="1">
                <a:solidFill>
                  <a:srgbClr val="0070C0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683210" y="1647196"/>
            <a:ext cx="3664797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1"/>
          </p:nvPr>
        </p:nvSpPr>
        <p:spPr>
          <a:xfrm>
            <a:off x="669464" y="1043308"/>
            <a:ext cx="3702264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555069" y="1648910"/>
            <a:ext cx="3690650" cy="269945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564979" y="1045022"/>
            <a:ext cx="3680739" cy="4810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b="1"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cxnSp>
        <p:nvCxnSpPr>
          <p:cNvPr id="9" name="Rak 8"/>
          <p:cNvCxnSpPr/>
          <p:nvPr userDrawn="1"/>
        </p:nvCxnSpPr>
        <p:spPr bwMode="auto">
          <a:xfrm>
            <a:off x="677333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0" name="Rak 9"/>
          <p:cNvCxnSpPr/>
          <p:nvPr userDrawn="1"/>
        </p:nvCxnSpPr>
        <p:spPr bwMode="auto">
          <a:xfrm>
            <a:off x="4555068" y="1591733"/>
            <a:ext cx="3691467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2096424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3743833"/>
            <a:ext cx="5486400" cy="603250"/>
          </a:xfrm>
          <a:prstGeom prst="rect">
            <a:avLst/>
          </a:prstGeom>
        </p:spPr>
        <p:txBody>
          <a:bodyPr anchor="t" anchorCtr="0"/>
          <a:lstStyle>
            <a:lvl1pPr marL="0" indent="0">
              <a:lnSpc>
                <a:spcPct val="110000"/>
              </a:lnSpc>
              <a:buNone/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92288" y="3315204"/>
            <a:ext cx="5486400" cy="425450"/>
          </a:xfrm>
          <a:prstGeom prst="rect">
            <a:avLst/>
          </a:prstGeom>
        </p:spPr>
        <p:txBody>
          <a:bodyPr anchor="b" anchorCtr="0"/>
          <a:lstStyle>
            <a:lvl1pPr>
              <a:defRPr sz="16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1809276" y="338665"/>
            <a:ext cx="5455123" cy="292983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/>
            </a:lvl1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96198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179388" y="4731544"/>
            <a:ext cx="2087562" cy="27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defTabSz="7620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600" dirty="0">
                <a:solidFill>
                  <a:srgbClr val="969696"/>
                </a:solidFill>
              </a:rPr>
              <a:t/>
            </a:r>
            <a:br>
              <a:rPr lang="sv-SE" sz="600" dirty="0">
                <a:solidFill>
                  <a:srgbClr val="969696"/>
                </a:solidFill>
              </a:rPr>
            </a:br>
            <a:endParaRPr lang="sv-SE" sz="600" dirty="0">
              <a:solidFill>
                <a:srgbClr val="969696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522" y="4568759"/>
            <a:ext cx="1537487" cy="32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3" r:id="rId2"/>
    <p:sldLayoutId id="2147483671" r:id="rId3"/>
    <p:sldLayoutId id="2147483678" r:id="rId4"/>
    <p:sldLayoutId id="2147483672" r:id="rId5"/>
    <p:sldLayoutId id="2147483662" r:id="rId6"/>
    <p:sldLayoutId id="2147483674" r:id="rId7"/>
    <p:sldLayoutId id="2147483677" r:id="rId8"/>
    <p:sldLayoutId id="2147483676" r:id="rId9"/>
    <p:sldLayoutId id="2147483664" r:id="rId10"/>
    <p:sldLayoutId id="2147483680" r:id="rId11"/>
    <p:sldLayoutId id="2147483679" r:id="rId12"/>
    <p:sldLayoutId id="2147483682" r:id="rId13"/>
    <p:sldLayoutId id="2147483683" r:id="rId14"/>
    <p:sldLayoutId id="2147483684" r:id="rId15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762000" rtl="0" eaLnBrk="1" fontAlgn="base" hangingPunct="1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2pPr>
      <a:lvl3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3pPr>
      <a:lvl4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4pPr>
      <a:lvl5pPr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Arial" charset="0"/>
        </a:defRPr>
      </a:lvl5pPr>
      <a:lvl6pPr marL="4572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6pPr>
      <a:lvl7pPr marL="9144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7pPr>
      <a:lvl8pPr marL="13716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8pPr>
      <a:lvl9pPr marL="1828800" algn="l" defTabSz="762000" rtl="0" eaLnBrk="1" fontAlgn="base" hangingPunct="1">
        <a:spcBef>
          <a:spcPct val="0"/>
        </a:spcBef>
        <a:spcAft>
          <a:spcPct val="0"/>
        </a:spcAft>
        <a:defRPr sz="3400">
          <a:solidFill>
            <a:srgbClr val="0D68B0"/>
          </a:solidFill>
          <a:latin typeface="Arial" charset="0"/>
        </a:defRPr>
      </a:lvl9pPr>
    </p:titleStyle>
    <p:bodyStyle>
      <a:lvl1pPr marL="107950" indent="-107950" algn="l" defTabSz="762000" rtl="0" eaLnBrk="1" fontAlgn="base" hangingPunct="1">
        <a:spcBef>
          <a:spcPct val="100000"/>
        </a:spcBef>
        <a:spcAft>
          <a:spcPct val="0"/>
        </a:spcAft>
        <a:buClr>
          <a:schemeClr val="tx2"/>
        </a:buClr>
        <a:buFont typeface="Arial" charset="0"/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1pPr>
      <a:lvl2pPr marL="720725" indent="-18415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Arial" charset="0"/>
        <a:buChar char="–"/>
        <a:defRPr sz="1600">
          <a:solidFill>
            <a:schemeClr val="tx2"/>
          </a:solidFill>
          <a:latin typeface="+mn-lt"/>
        </a:defRPr>
      </a:lvl2pPr>
      <a:lvl3pPr marL="1257300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5000"/>
        <a:buFont typeface="Arial" charset="0"/>
        <a:buChar char="•"/>
        <a:defRPr sz="1600">
          <a:solidFill>
            <a:schemeClr val="tx2"/>
          </a:solidFill>
          <a:latin typeface="+mn-lt"/>
        </a:defRPr>
      </a:lvl3pPr>
      <a:lvl4pPr marL="1790700" indent="-1762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Arial" charset="0"/>
        <a:buChar char="–"/>
        <a:defRPr sz="1600">
          <a:solidFill>
            <a:schemeClr val="tx2"/>
          </a:solidFill>
          <a:latin typeface="+mn-lt"/>
        </a:defRPr>
      </a:lvl4pPr>
      <a:lvl5pPr marL="2154238" indent="-87313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65000"/>
        <a:buFont typeface="Arial" charset="0"/>
        <a:buChar char="•"/>
        <a:defRPr sz="1600">
          <a:solidFill>
            <a:schemeClr val="tx2"/>
          </a:solidFill>
          <a:latin typeface="+mn-lt"/>
        </a:defRPr>
      </a:lvl5pPr>
      <a:lvl6pPr marL="24384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6pPr>
      <a:lvl7pPr marL="28956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7pPr>
      <a:lvl8pPr marL="33528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8pPr>
      <a:lvl9pPr marL="3810000" indent="-228600" algn="l" defTabSz="762000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itchFamily="2" charset="2"/>
        <a:buChar char="l"/>
        <a:defRPr sz="1600">
          <a:solidFill>
            <a:schemeClr val="tx2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68" y="857250"/>
            <a:ext cx="511306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30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537488" y="465858"/>
            <a:ext cx="3659623" cy="1619839"/>
          </a:xfrm>
        </p:spPr>
        <p:txBody>
          <a:bodyPr/>
          <a:lstStyle/>
          <a:p>
            <a:r>
              <a:rPr lang="sv-SE" sz="2400" dirty="0">
                <a:solidFill>
                  <a:srgbClr val="E6460A"/>
                </a:solidFill>
                <a:latin typeface="Comic Sans MS" panose="030F0702030302020204" pitchFamily="66" charset="0"/>
              </a:rPr>
              <a:t>”Varje system är perfekt designat för </a:t>
            </a:r>
            <a:r>
              <a:rPr lang="sv-SE" sz="2400" dirty="0">
                <a:solidFill>
                  <a:srgbClr val="E6460A"/>
                </a:solidFill>
                <a:latin typeface="Comic Sans MS" panose="030F0702030302020204" pitchFamily="66" charset="0"/>
              </a:rPr>
              <a:t>det resultat </a:t>
            </a:r>
            <a:r>
              <a:rPr lang="sv-SE" sz="2400" dirty="0">
                <a:solidFill>
                  <a:srgbClr val="E6460A"/>
                </a:solidFill>
                <a:latin typeface="Comic Sans MS" panose="030F0702030302020204" pitchFamily="66" charset="0"/>
              </a:rPr>
              <a:t>det ger.”</a:t>
            </a:r>
          </a:p>
          <a:p>
            <a:r>
              <a:rPr lang="sv-SE" dirty="0">
                <a:solidFill>
                  <a:srgbClr val="E6460A"/>
                </a:solidFill>
                <a:latin typeface="Georgia" pitchFamily="18" charset="0"/>
                <a:cs typeface="Arial" charset="0"/>
              </a:rPr>
              <a:t>			</a:t>
            </a:r>
            <a:r>
              <a:rPr lang="sv-SE" dirty="0" smtClean="0">
                <a:solidFill>
                  <a:srgbClr val="E6460A"/>
                </a:solidFill>
                <a:latin typeface="Georgia" pitchFamily="18" charset="0"/>
                <a:cs typeface="Arial" charset="0"/>
              </a:rPr>
              <a:t>	Donald </a:t>
            </a:r>
            <a:r>
              <a:rPr lang="sv-SE" dirty="0" err="1">
                <a:solidFill>
                  <a:srgbClr val="E6460A"/>
                </a:solidFill>
                <a:latin typeface="Georgia" pitchFamily="18" charset="0"/>
                <a:cs typeface="Arial" charset="0"/>
              </a:rPr>
              <a:t>Berwic</a:t>
            </a:r>
            <a:endParaRPr lang="sv-SE" dirty="0">
              <a:solidFill>
                <a:srgbClr val="E6460A"/>
              </a:solidFill>
              <a:latin typeface="Georgia" pitchFamily="18" charset="0"/>
              <a:cs typeface="Arial" charset="0"/>
            </a:endParaRPr>
          </a:p>
          <a:p>
            <a:endParaRPr lang="sv-SE" dirty="0"/>
          </a:p>
        </p:txBody>
      </p:sp>
      <p:pic>
        <p:nvPicPr>
          <p:cNvPr id="14" name="Platshållare för innehåll 13"/>
          <p:cNvPicPr>
            <a:picLocks noGrp="1" noChangeAspect="1"/>
          </p:cNvPicPr>
          <p:nvPr>
            <p:ph sz="half" idx="10"/>
          </p:nvPr>
        </p:nvPicPr>
        <p:blipFill>
          <a:blip r:embed="rId2"/>
          <a:stretch>
            <a:fillRect/>
          </a:stretch>
        </p:blipFill>
        <p:spPr>
          <a:xfrm>
            <a:off x="4463989" y="2193708"/>
            <a:ext cx="3058034" cy="203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934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ubrik 1"/>
          <p:cNvSpPr>
            <a:spLocks noGrp="1"/>
          </p:cNvSpPr>
          <p:nvPr>
            <p:ph type="title" idx="4294967295"/>
          </p:nvPr>
        </p:nvSpPr>
        <p:spPr>
          <a:xfrm>
            <a:off x="1485900" y="205979"/>
            <a:ext cx="6172200" cy="857250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sv-SE" smtClean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1532335"/>
            <a:ext cx="6858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143000" y="0"/>
            <a:ext cx="6858000" cy="55399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sv-SE" sz="3000" dirty="0">
                <a:solidFill>
                  <a:prstClr val="white"/>
                </a:solidFill>
                <a:cs typeface="Arial" pitchFamily="34" charset="0"/>
              </a:rPr>
              <a:t>Låt oss ta ett framtidsfoto!</a:t>
            </a:r>
          </a:p>
        </p:txBody>
      </p:sp>
    </p:spTree>
    <p:extLst>
      <p:ext uri="{BB962C8B-B14F-4D97-AF65-F5344CB8AC3E}">
        <p14:creationId xmlns:p14="http://schemas.microsoft.com/office/powerpoint/2010/main" val="137067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704" y="111051"/>
            <a:ext cx="6061212" cy="4551073"/>
          </a:xfrm>
        </p:spPr>
      </p:pic>
    </p:spTree>
    <p:extLst>
      <p:ext uri="{BB962C8B-B14F-4D97-AF65-F5344CB8AC3E}">
        <p14:creationId xmlns:p14="http://schemas.microsoft.com/office/powerpoint/2010/main" val="64411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>
                <a:solidFill>
                  <a:schemeClr val="accent5"/>
                </a:solidFill>
              </a:rPr>
              <a:t>Vad händer nu?</a:t>
            </a:r>
            <a:endParaRPr lang="sv-SE" dirty="0">
              <a:solidFill>
                <a:schemeClr val="accent5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sz="1800" dirty="0">
                <a:solidFill>
                  <a:schemeClr val="accent5"/>
                </a:solidFill>
              </a:rPr>
              <a:t>Engagemang och ledarskap</a:t>
            </a:r>
          </a:p>
          <a:p>
            <a:r>
              <a:rPr lang="sv-SE" sz="1800" dirty="0">
                <a:solidFill>
                  <a:schemeClr val="accent5"/>
                </a:solidFill>
              </a:rPr>
              <a:t>Integration i styrdokument</a:t>
            </a:r>
          </a:p>
          <a:p>
            <a:r>
              <a:rPr lang="sv-SE" sz="1800" dirty="0">
                <a:solidFill>
                  <a:schemeClr val="accent5"/>
                </a:solidFill>
              </a:rPr>
              <a:t>Stödmaterial och </a:t>
            </a:r>
            <a:r>
              <a:rPr lang="sv-SE" sz="1800" dirty="0" smtClean="0">
                <a:solidFill>
                  <a:schemeClr val="accent5"/>
                </a:solidFill>
              </a:rPr>
              <a:t>mötesplatser </a:t>
            </a:r>
            <a:endParaRPr lang="sv-SE" sz="1800" dirty="0">
              <a:solidFill>
                <a:schemeClr val="accent5"/>
              </a:solidFill>
            </a:endParaRPr>
          </a:p>
          <a:p>
            <a:r>
              <a:rPr lang="sv-SE" sz="1800" dirty="0">
                <a:solidFill>
                  <a:schemeClr val="accent5"/>
                </a:solidFill>
              </a:rPr>
              <a:t>Målmedveten arbete med förbättring och förnyelse</a:t>
            </a:r>
          </a:p>
          <a:p>
            <a:r>
              <a:rPr lang="sv-SE" sz="1800" dirty="0">
                <a:solidFill>
                  <a:schemeClr val="accent5"/>
                </a:solidFill>
              </a:rPr>
              <a:t>Samarbete / samskapande</a:t>
            </a:r>
          </a:p>
        </p:txBody>
      </p:sp>
    </p:spTree>
    <p:extLst>
      <p:ext uri="{BB962C8B-B14F-4D97-AF65-F5344CB8AC3E}">
        <p14:creationId xmlns:p14="http://schemas.microsoft.com/office/powerpoint/2010/main" val="79320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592722" y="82813"/>
            <a:ext cx="5978095" cy="834016"/>
          </a:xfrm>
        </p:spPr>
        <p:txBody>
          <a:bodyPr/>
          <a:lstStyle/>
          <a:p>
            <a:r>
              <a:rPr lang="sv-SE" dirty="0" smtClean="0">
                <a:solidFill>
                  <a:schemeClr val="accent5"/>
                </a:solidFill>
              </a:rPr>
              <a:t>Särskilt utvalda aktiviteter – färdplan </a:t>
            </a:r>
            <a:endParaRPr lang="sv-SE" dirty="0">
              <a:solidFill>
                <a:schemeClr val="accent5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592721" y="916829"/>
            <a:ext cx="5978096" cy="3049084"/>
          </a:xfrm>
        </p:spPr>
        <p:txBody>
          <a:bodyPr/>
          <a:lstStyle/>
          <a:p>
            <a:r>
              <a:rPr lang="sv-SE" dirty="0">
                <a:solidFill>
                  <a:schemeClr val="accent5"/>
                </a:solidFill>
              </a:rPr>
              <a:t>Digitala verktyg för att främja hälsa</a:t>
            </a:r>
          </a:p>
          <a:p>
            <a:r>
              <a:rPr lang="sv-SE" dirty="0">
                <a:solidFill>
                  <a:schemeClr val="accent5"/>
                </a:solidFill>
              </a:rPr>
              <a:t>Verktygslåda för </a:t>
            </a:r>
            <a:r>
              <a:rPr lang="sv-SE" dirty="0" smtClean="0">
                <a:solidFill>
                  <a:schemeClr val="accent5"/>
                </a:solidFill>
              </a:rPr>
              <a:t>personcentrering</a:t>
            </a:r>
          </a:p>
          <a:p>
            <a:r>
              <a:rPr lang="sv-SE" dirty="0" smtClean="0">
                <a:solidFill>
                  <a:schemeClr val="accent5"/>
                </a:solidFill>
              </a:rPr>
              <a:t>En sammanhållen plan </a:t>
            </a:r>
            <a:endParaRPr lang="sv-SE" dirty="0">
              <a:solidFill>
                <a:schemeClr val="accent5"/>
              </a:solidFill>
            </a:endParaRPr>
          </a:p>
          <a:p>
            <a:r>
              <a:rPr lang="sv-SE" dirty="0">
                <a:solidFill>
                  <a:schemeClr val="accent5"/>
                </a:solidFill>
              </a:rPr>
              <a:t>Digital </a:t>
            </a:r>
            <a:r>
              <a:rPr lang="sv-SE" dirty="0" smtClean="0">
                <a:solidFill>
                  <a:schemeClr val="accent5"/>
                </a:solidFill>
              </a:rPr>
              <a:t>hälsocentral </a:t>
            </a:r>
            <a:endParaRPr lang="sv-SE" dirty="0">
              <a:solidFill>
                <a:schemeClr val="accent5"/>
              </a:solidFill>
            </a:endParaRPr>
          </a:p>
          <a:p>
            <a:r>
              <a:rPr lang="sv-SE" dirty="0" err="1" smtClean="0">
                <a:solidFill>
                  <a:schemeClr val="accent5"/>
                </a:solidFill>
              </a:rPr>
              <a:t>Testytor</a:t>
            </a:r>
            <a:r>
              <a:rPr lang="sv-SE" dirty="0" smtClean="0">
                <a:solidFill>
                  <a:schemeClr val="accent5"/>
                </a:solidFill>
              </a:rPr>
              <a:t>: förändrad </a:t>
            </a:r>
            <a:r>
              <a:rPr lang="sv-SE" dirty="0">
                <a:solidFill>
                  <a:schemeClr val="accent5"/>
                </a:solidFill>
              </a:rPr>
              <a:t>struktur för hälsa och </a:t>
            </a:r>
            <a:r>
              <a:rPr lang="sv-SE" dirty="0" smtClean="0">
                <a:solidFill>
                  <a:schemeClr val="accent5"/>
                </a:solidFill>
              </a:rPr>
              <a:t>vård Östra Norrbotten, Luleå/Boden</a:t>
            </a:r>
            <a:endParaRPr lang="sv-SE" dirty="0">
              <a:solidFill>
                <a:schemeClr val="accent5"/>
              </a:solidFill>
            </a:endParaRPr>
          </a:p>
          <a:p>
            <a:r>
              <a:rPr lang="sv-SE" dirty="0">
                <a:solidFill>
                  <a:schemeClr val="accent5"/>
                </a:solidFill>
              </a:rPr>
              <a:t>Digitalt stöd för </a:t>
            </a:r>
            <a:r>
              <a:rPr lang="sv-SE" dirty="0" smtClean="0">
                <a:solidFill>
                  <a:schemeClr val="accent5"/>
                </a:solidFill>
              </a:rPr>
              <a:t>medborgaren att </a:t>
            </a:r>
            <a:r>
              <a:rPr lang="sv-SE" dirty="0">
                <a:solidFill>
                  <a:schemeClr val="accent5"/>
                </a:solidFill>
              </a:rPr>
              <a:t>hantera sina ärenden</a:t>
            </a:r>
          </a:p>
          <a:p>
            <a:r>
              <a:rPr lang="sv-SE" dirty="0">
                <a:solidFill>
                  <a:schemeClr val="accent5"/>
                </a:solidFill>
              </a:rPr>
              <a:t>Folktandvården direkt</a:t>
            </a:r>
          </a:p>
          <a:p>
            <a:r>
              <a:rPr lang="sv-SE" dirty="0" err="1">
                <a:solidFill>
                  <a:schemeClr val="accent5"/>
                </a:solidFill>
              </a:rPr>
              <a:t>Köfri</a:t>
            </a:r>
            <a:r>
              <a:rPr lang="sv-SE" dirty="0">
                <a:solidFill>
                  <a:schemeClr val="accent5"/>
                </a:solidFill>
              </a:rPr>
              <a:t> vård</a:t>
            </a:r>
          </a:p>
          <a:p>
            <a:r>
              <a:rPr lang="sv-SE" dirty="0">
                <a:solidFill>
                  <a:schemeClr val="accent5"/>
                </a:solidFill>
              </a:rPr>
              <a:t>Kontinuerlig monitorering för kroniker </a:t>
            </a:r>
          </a:p>
        </p:txBody>
      </p:sp>
    </p:spTree>
    <p:extLst>
      <p:ext uri="{BB962C8B-B14F-4D97-AF65-F5344CB8AC3E}">
        <p14:creationId xmlns:p14="http://schemas.microsoft.com/office/powerpoint/2010/main" val="141647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479" y="0"/>
            <a:ext cx="10103567" cy="5304373"/>
          </a:xfrm>
          <a:prstGeom prst="rect">
            <a:avLst/>
          </a:prstGeom>
        </p:spPr>
      </p:pic>
      <p:sp>
        <p:nvSpPr>
          <p:cNvPr id="11" name="textruta 10"/>
          <p:cNvSpPr txBox="1"/>
          <p:nvPr/>
        </p:nvSpPr>
        <p:spPr>
          <a:xfrm>
            <a:off x="260425" y="2261802"/>
            <a:ext cx="469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Samtal pågår…</a:t>
            </a:r>
            <a:endParaRPr lang="sv-SE" sz="28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794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>
                <a:solidFill>
                  <a:schemeClr val="tx1"/>
                </a:solidFill>
              </a:rPr>
              <a:t>Varför?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 dirty="0" smtClean="0"/>
          </a:p>
          <a:p>
            <a:r>
              <a:rPr lang="sv-SE" dirty="0" smtClean="0"/>
              <a:t>Nytt </a:t>
            </a:r>
            <a:r>
              <a:rPr lang="sv-SE" dirty="0" smtClean="0"/>
              <a:t>sjukdomsmönster </a:t>
            </a:r>
            <a:r>
              <a:rPr lang="sv-SE" dirty="0" smtClean="0"/>
              <a:t>- fler </a:t>
            </a:r>
            <a:r>
              <a:rPr lang="sv-SE" dirty="0" smtClean="0"/>
              <a:t>lever med långvarig sjukdom</a:t>
            </a:r>
          </a:p>
          <a:p>
            <a:r>
              <a:rPr lang="sv-SE" dirty="0" smtClean="0"/>
              <a:t>Hälso- </a:t>
            </a:r>
            <a:r>
              <a:rPr lang="sv-SE" dirty="0"/>
              <a:t>och sjukvårdssystem från dåtid ska möta nutid</a:t>
            </a:r>
            <a:endParaRPr lang="sv-SE" dirty="0" smtClean="0"/>
          </a:p>
          <a:p>
            <a:r>
              <a:rPr lang="sv-SE" dirty="0" smtClean="0"/>
              <a:t>Fler patienter som kan och vill göra mer själva</a:t>
            </a:r>
          </a:p>
          <a:p>
            <a:r>
              <a:rPr lang="sv-SE" dirty="0" smtClean="0"/>
              <a:t>God vård och en hälsosam arbetsmiljö när färre personer ska göra jobbet</a:t>
            </a:r>
            <a:endParaRPr lang="sv-SE" dirty="0"/>
          </a:p>
          <a:p>
            <a:r>
              <a:rPr lang="sv-SE" dirty="0" smtClean="0"/>
              <a:t>En samhällsomvandling pågår med digitaliseringen som </a:t>
            </a:r>
            <a:r>
              <a:rPr lang="sv-SE" dirty="0" smtClean="0"/>
              <a:t>kraft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5090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6593A67C-D6BD-4AD2-8E71-C1F86EE56345" descr="16C0A730-AB02-4246-B81F-117A09C9C24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57" t="13816" r="17595" b="10419"/>
          <a:stretch/>
        </p:blipFill>
        <p:spPr bwMode="auto">
          <a:xfrm>
            <a:off x="1" y="0"/>
            <a:ext cx="3683000" cy="520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ubrik 1"/>
          <p:cNvSpPr txBox="1">
            <a:spLocks/>
          </p:cNvSpPr>
          <p:nvPr/>
        </p:nvSpPr>
        <p:spPr>
          <a:xfrm>
            <a:off x="3428416" y="277361"/>
            <a:ext cx="5908676" cy="886992"/>
          </a:xfrm>
          <a:prstGeom prst="rect">
            <a:avLst/>
          </a:prstGeom>
        </p:spPr>
        <p:txBody>
          <a:bodyPr/>
          <a:lstStyle>
            <a:lvl1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2pPr>
            <a:lvl3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3pPr>
            <a:lvl4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4pPr>
            <a:lvl5pPr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chemeClr val="tx1"/>
                </a:solidFill>
                <a:latin typeface="Arial" charset="0"/>
              </a:defRPr>
            </a:lvl5pPr>
            <a:lvl6pPr marL="4572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6pPr>
            <a:lvl7pPr marL="9144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7pPr>
            <a:lvl8pPr marL="13716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8pPr>
            <a:lvl9pPr marL="1828800" algn="l" defTabSz="762000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0D68B0"/>
                </a:solidFill>
                <a:latin typeface="Arial" charset="0"/>
              </a:defRPr>
            </a:lvl9pPr>
          </a:lstStyle>
          <a:p>
            <a:pPr algn="ctr"/>
            <a:r>
              <a:rPr lang="sv-SE" sz="2000" i="1" dirty="0"/>
              <a:t>”Jag träffar min neurolog en timma om </a:t>
            </a:r>
            <a:r>
              <a:rPr lang="sv-SE" sz="2000" i="1" dirty="0" smtClean="0"/>
              <a:t>året.</a:t>
            </a:r>
            <a:br>
              <a:rPr lang="sv-SE" sz="2000" i="1" dirty="0" smtClean="0"/>
            </a:br>
            <a:r>
              <a:rPr lang="sv-SE" sz="2000" i="1" dirty="0" smtClean="0"/>
              <a:t>Övriga 8 000 </a:t>
            </a:r>
            <a:r>
              <a:rPr lang="sv-SE" sz="2000" i="1" dirty="0"/>
              <a:t>timmar </a:t>
            </a:r>
            <a:r>
              <a:rPr lang="sv-SE" sz="2000" i="1" dirty="0" smtClean="0"/>
              <a:t>ägnar jag </a:t>
            </a:r>
            <a:r>
              <a:rPr lang="sv-SE" sz="2000" i="1" dirty="0"/>
              <a:t>åt egenvård”</a:t>
            </a:r>
            <a:endParaRPr lang="sv-SE" sz="2000" b="1" kern="0" dirty="0">
              <a:solidFill>
                <a:srgbClr val="0070C0"/>
              </a:solidFill>
            </a:endParaRPr>
          </a:p>
        </p:txBody>
      </p:sp>
      <p:pic>
        <p:nvPicPr>
          <p:cNvPr id="8" name="Picture 4" descr="Selfcare infographic svens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157" y="1058332"/>
            <a:ext cx="3223194" cy="339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6" r="20226"/>
          <a:stretch>
            <a:fillRect/>
          </a:stretch>
        </p:blipFill>
        <p:spPr bwMode="auto">
          <a:xfrm>
            <a:off x="0" y="-692868"/>
            <a:ext cx="3056467" cy="583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260661" y="231813"/>
            <a:ext cx="5978095" cy="834016"/>
          </a:xfrm>
        </p:spPr>
        <p:txBody>
          <a:bodyPr/>
          <a:lstStyle/>
          <a:p>
            <a:r>
              <a:rPr lang="sv-SE" dirty="0" smtClean="0">
                <a:solidFill>
                  <a:schemeClr val="accent5"/>
                </a:solidFill>
              </a:rPr>
              <a:t>Vem är Märta och vad är viktigt </a:t>
            </a:r>
            <a:br>
              <a:rPr lang="sv-SE" dirty="0" smtClean="0">
                <a:solidFill>
                  <a:schemeClr val="accent5"/>
                </a:solidFill>
              </a:rPr>
            </a:br>
            <a:r>
              <a:rPr lang="sv-SE" dirty="0" smtClean="0">
                <a:solidFill>
                  <a:schemeClr val="accent5"/>
                </a:solidFill>
              </a:rPr>
              <a:t>för henne?</a:t>
            </a:r>
            <a:endParaRPr lang="sv-SE" dirty="0">
              <a:solidFill>
                <a:schemeClr val="accent5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34" y="1227664"/>
            <a:ext cx="5720797" cy="3262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83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586114"/>
            <a:ext cx="6916737" cy="354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075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495274"/>
            <a:ext cx="6916737" cy="372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706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536595"/>
            <a:ext cx="6916737" cy="364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9752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xmlns="" id="{AC8E89A8-3B7E-5342-9C90-7CB03D4A56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87" b="27689"/>
          <a:stretch/>
        </p:blipFill>
        <p:spPr>
          <a:xfrm>
            <a:off x="1503259" y="36478"/>
            <a:ext cx="2257497" cy="4516784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1443222" y="2156372"/>
            <a:ext cx="2377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SVERIGE 1955-2017</a:t>
            </a:r>
          </a:p>
        </p:txBody>
      </p:sp>
      <p:sp>
        <p:nvSpPr>
          <p:cNvPr id="6" name="Rektangel 5"/>
          <p:cNvSpPr/>
          <p:nvPr/>
        </p:nvSpPr>
        <p:spPr>
          <a:xfrm>
            <a:off x="1722144" y="2710252"/>
            <a:ext cx="1819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+ 2 947 646</a:t>
            </a:r>
          </a:p>
        </p:txBody>
      </p:sp>
      <p:sp>
        <p:nvSpPr>
          <p:cNvPr id="7" name="Rektangel 6"/>
          <p:cNvSpPr/>
          <p:nvPr/>
        </p:nvSpPr>
        <p:spPr>
          <a:xfrm>
            <a:off x="3896815" y="2156372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NORRBOTTEN</a:t>
            </a:r>
            <a:endParaRPr lang="sv-SE" b="1" dirty="0">
              <a:solidFill>
                <a:srgbClr val="FFC000"/>
              </a:solidFill>
            </a:endParaRPr>
          </a:p>
        </p:txBody>
      </p:sp>
      <p:sp>
        <p:nvSpPr>
          <p:cNvPr id="8" name="Rektangel 7"/>
          <p:cNvSpPr/>
          <p:nvPr/>
        </p:nvSpPr>
        <p:spPr>
          <a:xfrm>
            <a:off x="4365092" y="2833678"/>
            <a:ext cx="8787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+264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xmlns="" id="{7176C13B-1793-1B40-A7E4-60A00A096D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8868" y="2751988"/>
            <a:ext cx="235174" cy="734918"/>
          </a:xfrm>
          <a:prstGeom prst="rect">
            <a:avLst/>
          </a:prstGeom>
        </p:spPr>
      </p:pic>
      <p:sp>
        <p:nvSpPr>
          <p:cNvPr id="10" name="Rektangel 9"/>
          <p:cNvSpPr/>
          <p:nvPr/>
        </p:nvSpPr>
        <p:spPr>
          <a:xfrm>
            <a:off x="4115128" y="530559"/>
            <a:ext cx="3429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v-SE" b="1" kern="0" dirty="0">
                <a:solidFill>
                  <a:srgbClr val="0070C0"/>
                </a:solidFill>
              </a:rPr>
              <a:t>Hur har befolkningen utvecklats från 1950-talet?</a:t>
            </a:r>
            <a:endParaRPr lang="sv-SE" sz="1050" dirty="0"/>
          </a:p>
        </p:txBody>
      </p:sp>
    </p:spTree>
    <p:extLst>
      <p:ext uri="{BB962C8B-B14F-4D97-AF65-F5344CB8AC3E}">
        <p14:creationId xmlns:p14="http://schemas.microsoft.com/office/powerpoint/2010/main" val="193722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20"/>
          <p:cNvPicPr preferRelativeResize="0"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91" y="1521679"/>
            <a:ext cx="2295719" cy="238070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hape 224"/>
          <p:cNvSpPr txBox="1"/>
          <p:nvPr/>
        </p:nvSpPr>
        <p:spPr>
          <a:xfrm>
            <a:off x="969818" y="1130641"/>
            <a:ext cx="2666078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sv-SE" sz="2000" b="1" dirty="0">
                <a:solidFill>
                  <a:schemeClr val="tx2"/>
                </a:solidFill>
                <a:ea typeface="Arial Black"/>
                <a:cs typeface="Arial Black"/>
                <a:sym typeface="Arial Black"/>
              </a:rPr>
              <a:t>Norrbotten</a:t>
            </a:r>
          </a:p>
        </p:txBody>
      </p:sp>
      <p:sp>
        <p:nvSpPr>
          <p:cNvPr id="10" name="Shape 225"/>
          <p:cNvSpPr txBox="1"/>
          <p:nvPr/>
        </p:nvSpPr>
        <p:spPr>
          <a:xfrm>
            <a:off x="3491958" y="1130865"/>
            <a:ext cx="2178718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sv-SE" sz="2000" b="1" dirty="0" smtClean="0">
                <a:solidFill>
                  <a:schemeClr val="dk2"/>
                </a:solidFill>
                <a:ea typeface="Arial Black"/>
                <a:cs typeface="Arial Black"/>
                <a:sym typeface="Arial Black"/>
              </a:rPr>
              <a:t> 2018</a:t>
            </a:r>
            <a:endParaRPr lang="sv-SE" sz="2000" b="1" dirty="0">
              <a:solidFill>
                <a:schemeClr val="dk2"/>
              </a:solidFill>
              <a:ea typeface="Arial Black"/>
              <a:cs typeface="Arial Black"/>
              <a:sym typeface="Arial Black"/>
            </a:endParaRPr>
          </a:p>
        </p:txBody>
      </p:sp>
      <p:sp>
        <p:nvSpPr>
          <p:cNvPr id="11" name="Shape 226"/>
          <p:cNvSpPr txBox="1"/>
          <p:nvPr/>
        </p:nvSpPr>
        <p:spPr>
          <a:xfrm>
            <a:off x="5529234" y="1130865"/>
            <a:ext cx="1656183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sv-SE" sz="2000" b="1" dirty="0">
                <a:solidFill>
                  <a:schemeClr val="dk2"/>
                </a:solidFill>
                <a:ea typeface="Arial Black"/>
                <a:cs typeface="Arial Black"/>
                <a:sym typeface="Arial Black"/>
              </a:rPr>
              <a:t>2050</a:t>
            </a:r>
          </a:p>
        </p:txBody>
      </p:sp>
      <p:sp>
        <p:nvSpPr>
          <p:cNvPr id="12" name="Shape 227"/>
          <p:cNvSpPr txBox="1"/>
          <p:nvPr/>
        </p:nvSpPr>
        <p:spPr>
          <a:xfrm>
            <a:off x="6948265" y="1130865"/>
            <a:ext cx="1656183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sv-SE" sz="2000" b="1" dirty="0">
                <a:solidFill>
                  <a:schemeClr val="dk2"/>
                </a:solidFill>
                <a:ea typeface="Arial Black"/>
                <a:cs typeface="Arial Black"/>
                <a:sym typeface="Arial Black"/>
              </a:rPr>
              <a:t>Japan</a:t>
            </a:r>
          </a:p>
        </p:txBody>
      </p:sp>
      <p:pic>
        <p:nvPicPr>
          <p:cNvPr id="13" name="Shape 219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r="70596"/>
          <a:stretch/>
        </p:blipFill>
        <p:spPr>
          <a:xfrm>
            <a:off x="3635896" y="1510866"/>
            <a:ext cx="1512524" cy="240544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hape 221"/>
          <p:cNvSpPr txBox="1"/>
          <p:nvPr/>
        </p:nvSpPr>
        <p:spPr>
          <a:xfrm>
            <a:off x="3301685" y="2536980"/>
            <a:ext cx="1656183" cy="2077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sv-SE" sz="1200" b="1" dirty="0">
                <a:latin typeface="Arial"/>
                <a:ea typeface="Arial"/>
                <a:cs typeface="Arial"/>
                <a:sym typeface="Arial"/>
              </a:rPr>
              <a:t>20</a:t>
            </a:r>
          </a:p>
        </p:txBody>
      </p:sp>
      <p:sp>
        <p:nvSpPr>
          <p:cNvPr id="17" name="Shape 223"/>
          <p:cNvSpPr txBox="1"/>
          <p:nvPr/>
        </p:nvSpPr>
        <p:spPr>
          <a:xfrm>
            <a:off x="6716780" y="2608158"/>
            <a:ext cx="1656183" cy="2077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sv-SE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</a:p>
        </p:txBody>
      </p:sp>
      <p:pic>
        <p:nvPicPr>
          <p:cNvPr id="18" name="Shape 219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78422"/>
          <a:stretch/>
        </p:blipFill>
        <p:spPr>
          <a:xfrm>
            <a:off x="6948264" y="1510866"/>
            <a:ext cx="1109956" cy="24054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219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l="39099" r="28401"/>
          <a:stretch/>
        </p:blipFill>
        <p:spPr>
          <a:xfrm>
            <a:off x="5148064" y="1510866"/>
            <a:ext cx="1671782" cy="240544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22"/>
          <p:cNvSpPr txBox="1"/>
          <p:nvPr/>
        </p:nvSpPr>
        <p:spPr>
          <a:xfrm>
            <a:off x="4946173" y="2576434"/>
            <a:ext cx="1656183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sv-SE" sz="1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</a:p>
        </p:txBody>
      </p:sp>
      <p:sp>
        <p:nvSpPr>
          <p:cNvPr id="21" name="Shape 223"/>
          <p:cNvSpPr txBox="1"/>
          <p:nvPr/>
        </p:nvSpPr>
        <p:spPr>
          <a:xfrm>
            <a:off x="6966163" y="2829339"/>
            <a:ext cx="1656183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sv-SE" sz="12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</a:p>
        </p:txBody>
      </p:sp>
      <p:sp>
        <p:nvSpPr>
          <p:cNvPr id="22" name="textruta 21"/>
          <p:cNvSpPr txBox="1"/>
          <p:nvPr/>
        </p:nvSpPr>
        <p:spPr>
          <a:xfrm>
            <a:off x="387928" y="4322619"/>
            <a:ext cx="48675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i="1" dirty="0"/>
              <a:t>*Andel av befolkningen över 65 år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2634643" y="3380572"/>
            <a:ext cx="38664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/>
              <a:t>19,4</a:t>
            </a: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sv-SE" b="1" dirty="0">
                <a:ea typeface="+mn-ea"/>
                <a:cs typeface="+mn-cs"/>
              </a:rPr>
              <a:t>Vårt demografiska försprång</a:t>
            </a:r>
          </a:p>
        </p:txBody>
      </p:sp>
    </p:spTree>
    <p:extLst>
      <p:ext uri="{BB962C8B-B14F-4D97-AF65-F5344CB8AC3E}">
        <p14:creationId xmlns:p14="http://schemas.microsoft.com/office/powerpoint/2010/main" val="342482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gion Norrbotten_vit">
  <a:themeElements>
    <a:clrScheme name="Region Norrbotten blandad">
      <a:dk1>
        <a:srgbClr val="000000"/>
      </a:dk1>
      <a:lt1>
        <a:srgbClr val="FFFFFF"/>
      </a:lt1>
      <a:dk2>
        <a:srgbClr val="403D45"/>
      </a:dk2>
      <a:lt2>
        <a:srgbClr val="D0D1CD"/>
      </a:lt2>
      <a:accent1>
        <a:srgbClr val="0070C0"/>
      </a:accent1>
      <a:accent2>
        <a:srgbClr val="F8951F"/>
      </a:accent2>
      <a:accent3>
        <a:srgbClr val="83C55B"/>
      </a:accent3>
      <a:accent4>
        <a:srgbClr val="7F7F7F"/>
      </a:accent4>
      <a:accent5>
        <a:srgbClr val="403D45"/>
      </a:accent5>
      <a:accent6>
        <a:srgbClr val="C0C0BD"/>
      </a:accent6>
      <a:hlink>
        <a:srgbClr val="0070C0"/>
      </a:hlink>
      <a:folHlink>
        <a:srgbClr val="7F7F7F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/>
        </a:defPPr>
      </a:lstStyle>
    </a:txDef>
  </a:objectDefaults>
  <a:extraClrSchemeLst>
    <a:extraClrScheme>
      <a:clrScheme name="vit med jpglogga 180_ny 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t med jpglogga 180_ny 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t med jpglogga 180_ny 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8">
        <a:dk1>
          <a:srgbClr val="003399"/>
        </a:dk1>
        <a:lt1>
          <a:srgbClr val="0D68B0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002A82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9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FFFF99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E7E78A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0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opia av 1Kopia av MALL_VIT 11">
        <a:dk1>
          <a:srgbClr val="FFFFFF"/>
        </a:dk1>
        <a:lt1>
          <a:srgbClr val="FFFFFF"/>
        </a:lt1>
        <a:dk2>
          <a:srgbClr val="FFFFFF"/>
        </a:dk2>
        <a:lt2>
          <a:srgbClr val="969696"/>
        </a:lt2>
        <a:accent1>
          <a:srgbClr val="969696"/>
        </a:accent1>
        <a:accent2>
          <a:srgbClr val="0D68B0"/>
        </a:accent2>
        <a:accent3>
          <a:srgbClr val="FFFFFF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99FF99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opia av 1Kopia av MALL_VIT 12">
        <a:dk1>
          <a:srgbClr val="969696"/>
        </a:dk1>
        <a:lt1>
          <a:srgbClr val="FFFFFF"/>
        </a:lt1>
        <a:dk2>
          <a:srgbClr val="0D68B0"/>
        </a:dk2>
        <a:lt2>
          <a:srgbClr val="FFFFFF"/>
        </a:lt2>
        <a:accent1>
          <a:srgbClr val="969696"/>
        </a:accent1>
        <a:accent2>
          <a:srgbClr val="0D68B0"/>
        </a:accent2>
        <a:accent3>
          <a:srgbClr val="AAB9D4"/>
        </a:accent3>
        <a:accent4>
          <a:srgbClr val="DADADA"/>
        </a:accent4>
        <a:accent5>
          <a:srgbClr val="C9C9C9"/>
        </a:accent5>
        <a:accent6>
          <a:srgbClr val="0B5E9F"/>
        </a:accent6>
        <a:hlink>
          <a:srgbClr val="FFFFFF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Region Norrbotten_vit</Template>
  <TotalTime>476</TotalTime>
  <Words>189</Words>
  <Application>Microsoft Office PowerPoint</Application>
  <PresentationFormat>Bildspel på skärmen (16:9)</PresentationFormat>
  <Paragraphs>45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Comic Sans MS</vt:lpstr>
      <vt:lpstr>Georgia</vt:lpstr>
      <vt:lpstr>Wingdings</vt:lpstr>
      <vt:lpstr>Region Norrbotten_vit</vt:lpstr>
      <vt:lpstr>PowerPoint-presentation</vt:lpstr>
      <vt:lpstr>Varför?</vt:lpstr>
      <vt:lpstr>PowerPoint-presentation</vt:lpstr>
      <vt:lpstr>Vem är Märta och vad är viktigt  för henne?</vt:lpstr>
      <vt:lpstr>PowerPoint-presentation</vt:lpstr>
      <vt:lpstr>PowerPoint-presentation</vt:lpstr>
      <vt:lpstr>PowerPoint-presentation</vt:lpstr>
      <vt:lpstr>PowerPoint-presentation</vt:lpstr>
      <vt:lpstr>Vårt demografiska försprång</vt:lpstr>
      <vt:lpstr>PowerPoint-presentation</vt:lpstr>
      <vt:lpstr>PowerPoint-presentation</vt:lpstr>
      <vt:lpstr>PowerPoint-presentation</vt:lpstr>
      <vt:lpstr>Vad händer nu?</vt:lpstr>
      <vt:lpstr>Särskilt utvalda aktiviteter – färdplan </vt:lpstr>
      <vt:lpstr>PowerPoint-presentation</vt:lpstr>
    </vt:vector>
  </TitlesOfParts>
  <Company>Norrbottens läns landsting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Frida Johansson</dc:creator>
  <cp:lastModifiedBy>Anneli Granberg</cp:lastModifiedBy>
  <cp:revision>29</cp:revision>
  <cp:lastPrinted>2015-10-01T11:12:07Z</cp:lastPrinted>
  <dcterms:created xsi:type="dcterms:W3CDTF">2019-02-11T14:34:53Z</dcterms:created>
  <dcterms:modified xsi:type="dcterms:W3CDTF">2019-03-07T17:29:23Z</dcterms:modified>
</cp:coreProperties>
</file>