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2842" autoAdjust="0"/>
  </p:normalViewPr>
  <p:slideViewPr>
    <p:cSldViewPr snapToGrid="0" showGuides="1">
      <p:cViewPr varScale="1">
        <p:scale>
          <a:sx n="98" d="100"/>
          <a:sy n="98" d="100"/>
        </p:scale>
        <p:origin x="600" y="84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2019-03-07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Politisk samverkansberedning för hälsa, vård, omsorg och skola 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Överenskommelse mellan Region Norrbotten och länets kommuner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525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Målbild och prioriterade områden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Bildades 2012</a:t>
            </a:r>
          </a:p>
          <a:p>
            <a:r>
              <a:rPr lang="sv-SE" dirty="0" smtClean="0"/>
              <a:t>Nuvarande överenskommelse gäller från 1 januari 2017</a:t>
            </a:r>
          </a:p>
          <a:p>
            <a:r>
              <a:rPr lang="sv-SE" dirty="0" smtClean="0"/>
              <a:t>Målbild:  </a:t>
            </a:r>
            <a:r>
              <a:rPr lang="sv-SE" dirty="0"/>
              <a:t>Samverkan mellan landstinget och kommuner ska ge effekter i form av trygghet och säkerhet för den enskilde och bättre nyttjande av de totala resurserna, personalens kompetens och ekonomiska medel. </a:t>
            </a:r>
            <a:endParaRPr lang="sv-SE" dirty="0" smtClean="0"/>
          </a:p>
          <a:p>
            <a:r>
              <a:rPr lang="sv-SE" dirty="0"/>
              <a:t>Prioriterade </a:t>
            </a:r>
            <a:r>
              <a:rPr lang="sv-SE" dirty="0" smtClean="0"/>
              <a:t>områden: </a:t>
            </a:r>
          </a:p>
          <a:p>
            <a:pPr lvl="1"/>
            <a:r>
              <a:rPr lang="sv-SE" dirty="0" smtClean="0"/>
              <a:t>Barn </a:t>
            </a:r>
            <a:r>
              <a:rPr lang="sv-SE" dirty="0"/>
              <a:t>och </a:t>
            </a:r>
            <a:r>
              <a:rPr lang="sv-SE" dirty="0" smtClean="0"/>
              <a:t>unga</a:t>
            </a:r>
          </a:p>
          <a:p>
            <a:pPr lvl="1"/>
            <a:r>
              <a:rPr lang="sv-SE" dirty="0" smtClean="0"/>
              <a:t>Vård </a:t>
            </a:r>
            <a:r>
              <a:rPr lang="sv-SE" dirty="0"/>
              <a:t>och omsorg av </a:t>
            </a:r>
            <a:r>
              <a:rPr lang="sv-SE" dirty="0" smtClean="0"/>
              <a:t>äldre</a:t>
            </a:r>
          </a:p>
          <a:p>
            <a:pPr lvl="1"/>
            <a:r>
              <a:rPr lang="sv-SE" dirty="0" smtClean="0"/>
              <a:t>Psykisk </a:t>
            </a:r>
            <a:r>
              <a:rPr lang="sv-SE" dirty="0"/>
              <a:t>hälsa </a:t>
            </a:r>
            <a:endParaRPr lang="sv-SE" dirty="0" smtClean="0"/>
          </a:p>
          <a:p>
            <a:pPr lvl="1"/>
            <a:r>
              <a:rPr lang="sv-SE" dirty="0" smtClean="0"/>
              <a:t>Främjande </a:t>
            </a:r>
            <a:r>
              <a:rPr lang="sv-SE" dirty="0"/>
              <a:t>och förebyggande insatser </a:t>
            </a:r>
          </a:p>
        </p:txBody>
      </p:sp>
    </p:spTree>
    <p:extLst>
      <p:ext uri="{BB962C8B-B14F-4D97-AF65-F5344CB8AC3E}">
        <p14:creationId xmlns:p14="http://schemas.microsoft.com/office/powerpoint/2010/main" val="6477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Inriktning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Den </a:t>
            </a:r>
            <a:r>
              <a:rPr lang="sv-SE" dirty="0"/>
              <a:t>politiska samverkansberedningen är den gemensamma politiska nivån för samverkansfrågor inom hälsa, vård, omsorg och skola i länet mellan Region Norrbotten och Norrbottens kommuner. </a:t>
            </a:r>
            <a:endParaRPr lang="sv-SE" dirty="0" smtClean="0"/>
          </a:p>
          <a:p>
            <a:r>
              <a:rPr lang="sv-SE" dirty="0" smtClean="0"/>
              <a:t>Politiska </a:t>
            </a:r>
            <a:r>
              <a:rPr lang="sv-SE" dirty="0"/>
              <a:t>samverkansberedningen har till uppgift att bereda samverkansfrågor som kräver politiska beslut eller politisk vägledning för verksamheterna i regionen och kommunerna.</a:t>
            </a:r>
          </a:p>
        </p:txBody>
      </p:sp>
    </p:spTree>
    <p:extLst>
      <p:ext uri="{BB962C8B-B14F-4D97-AF65-F5344CB8AC3E}">
        <p14:creationId xmlns:p14="http://schemas.microsoft.com/office/powerpoint/2010/main" val="13800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4356" y="0"/>
            <a:ext cx="5978095" cy="834016"/>
          </a:xfrm>
        </p:spPr>
        <p:txBody>
          <a:bodyPr/>
          <a:lstStyle/>
          <a:p>
            <a:r>
              <a:rPr lang="sv-SE" dirty="0" smtClean="0"/>
              <a:t>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37743" y="945303"/>
            <a:ext cx="7577847" cy="3049084"/>
          </a:xfrm>
        </p:spPr>
        <p:txBody>
          <a:bodyPr/>
          <a:lstStyle/>
          <a:p>
            <a:r>
              <a:rPr lang="sv-SE" sz="1400" dirty="0" smtClean="0"/>
              <a:t>Underlätta </a:t>
            </a:r>
            <a:r>
              <a:rPr lang="sv-SE" sz="1400" dirty="0"/>
              <a:t>för länets medborgare att uppnå en god och jämlik hälsa och </a:t>
            </a:r>
            <a:r>
              <a:rPr lang="sv-SE" sz="1400" dirty="0" smtClean="0"/>
              <a:t>välfärd.</a:t>
            </a:r>
          </a:p>
          <a:p>
            <a:r>
              <a:rPr lang="sv-SE" sz="1400" dirty="0" smtClean="0"/>
              <a:t>Utveckla </a:t>
            </a:r>
            <a:r>
              <a:rPr lang="sv-SE" sz="1400" dirty="0"/>
              <a:t>och stärka människors egna resurser för ökad självständighet och </a:t>
            </a:r>
            <a:r>
              <a:rPr lang="sv-SE" sz="1400" dirty="0" smtClean="0"/>
              <a:t>delaktighet.</a:t>
            </a:r>
          </a:p>
          <a:p>
            <a:r>
              <a:rPr lang="sv-SE" sz="1400" dirty="0" smtClean="0"/>
              <a:t>Säkerställa </a:t>
            </a:r>
            <a:r>
              <a:rPr lang="sv-SE" sz="1400" dirty="0"/>
              <a:t>och utveckla en välfungerande samverkan i gemensamma frågor mellan kommunerna och </a:t>
            </a:r>
            <a:r>
              <a:rPr lang="sv-SE" sz="1400" dirty="0" smtClean="0"/>
              <a:t>landstinget.</a:t>
            </a:r>
          </a:p>
          <a:p>
            <a:r>
              <a:rPr lang="sv-SE" sz="1400" dirty="0" smtClean="0"/>
              <a:t>Prioritera </a:t>
            </a:r>
            <a:r>
              <a:rPr lang="sv-SE" sz="1400" dirty="0"/>
              <a:t>mellan utvecklingsområden. </a:t>
            </a:r>
            <a:endParaRPr lang="sv-SE" sz="1400" dirty="0" smtClean="0"/>
          </a:p>
          <a:p>
            <a:r>
              <a:rPr lang="sv-SE" sz="1400" dirty="0" smtClean="0"/>
              <a:t>Fastställa </a:t>
            </a:r>
            <a:r>
              <a:rPr lang="sv-SE" sz="1400" dirty="0"/>
              <a:t>gemensamma överenskommelser, handlingsplaner och riktlinjer för att på ett strukturerat sätt lösa gemensamma frågor med den enskilde i </a:t>
            </a:r>
            <a:r>
              <a:rPr lang="sv-SE" sz="1400" dirty="0" smtClean="0"/>
              <a:t>fokus</a:t>
            </a:r>
          </a:p>
          <a:p>
            <a:r>
              <a:rPr lang="sv-SE" sz="1400" dirty="0" smtClean="0"/>
              <a:t>Säkerställa </a:t>
            </a:r>
            <a:r>
              <a:rPr lang="sv-SE" sz="1400" dirty="0"/>
              <a:t>att politiska beslut tas i respektive </a:t>
            </a:r>
            <a:r>
              <a:rPr lang="sv-SE" sz="1400" dirty="0" smtClean="0"/>
              <a:t>organisation.</a:t>
            </a:r>
          </a:p>
          <a:p>
            <a:r>
              <a:rPr lang="sv-SE" sz="1400" dirty="0" smtClean="0"/>
              <a:t>Följa </a:t>
            </a:r>
            <a:r>
              <a:rPr lang="sv-SE" sz="1400" dirty="0"/>
              <a:t>upp, utvärdera och driva på utvecklingsarbeten utifrån kvalitetsmått. </a:t>
            </a:r>
            <a:endParaRPr lang="sv-SE" sz="1400" dirty="0" smtClean="0"/>
          </a:p>
          <a:p>
            <a:r>
              <a:rPr lang="sv-SE" sz="1400" dirty="0" smtClean="0"/>
              <a:t>Vara </a:t>
            </a:r>
            <a:r>
              <a:rPr lang="sv-SE" sz="1400" dirty="0"/>
              <a:t>ett forum för omvärldsbevakning i gemensamma frågor</a:t>
            </a:r>
            <a:r>
              <a:rPr lang="sv-SE" sz="1400" dirty="0" smtClean="0"/>
              <a:t>.</a:t>
            </a:r>
          </a:p>
          <a:p>
            <a:r>
              <a:rPr lang="sv-SE" sz="1400" dirty="0" smtClean="0"/>
              <a:t>Vara </a:t>
            </a:r>
            <a:r>
              <a:rPr lang="sv-SE" sz="1400" dirty="0"/>
              <a:t>politisk styrgrupp för länsstyrgruppen inom hälso- och sjukvård, socialtjänst och skola. </a:t>
            </a:r>
          </a:p>
        </p:txBody>
      </p:sp>
    </p:spTree>
    <p:extLst>
      <p:ext uri="{BB962C8B-B14F-4D97-AF65-F5344CB8AC3E}">
        <p14:creationId xmlns:p14="http://schemas.microsoft.com/office/powerpoint/2010/main" val="365635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Utgångspunkter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För </a:t>
            </a:r>
            <a:r>
              <a:rPr lang="sv-SE" dirty="0"/>
              <a:t>att kunna uppnå den gemensamma målbilden förutsätts att samverkan mellan regionen och länets kommuner fungerar väl. </a:t>
            </a:r>
            <a:endParaRPr lang="sv-SE" dirty="0" smtClean="0"/>
          </a:p>
          <a:p>
            <a:r>
              <a:rPr lang="sv-SE" dirty="0" smtClean="0"/>
              <a:t>Därför </a:t>
            </a:r>
            <a:r>
              <a:rPr lang="sv-SE" dirty="0"/>
              <a:t>ska verksamheten hos respektive huvudman kännetecknas av ömsesidig respekt för varandras ansvars- och kompetensområden. </a:t>
            </a:r>
          </a:p>
        </p:txBody>
      </p:sp>
    </p:spTree>
    <p:extLst>
      <p:ext uri="{BB962C8B-B14F-4D97-AF65-F5344CB8AC3E}">
        <p14:creationId xmlns:p14="http://schemas.microsoft.com/office/powerpoint/2010/main" val="26503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588651"/>
            <a:ext cx="5978095" cy="834016"/>
          </a:xfrm>
        </p:spPr>
        <p:txBody>
          <a:bodyPr/>
          <a:lstStyle/>
          <a:p>
            <a:r>
              <a:rPr lang="sv-SE" dirty="0" smtClean="0"/>
              <a:t>Från nya reglementet (regionen)</a:t>
            </a:r>
            <a:br>
              <a:rPr lang="sv-SE" dirty="0" smtClean="0"/>
            </a:br>
            <a:r>
              <a:rPr lang="sv-SE" dirty="0" smtClean="0"/>
              <a:t>Sammansättning 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Samverkansberedningen </a:t>
            </a:r>
            <a:r>
              <a:rPr lang="sv-SE" dirty="0"/>
              <a:t>ska bestå av 16 ledamöter, av vilka regionen utser sju och kommunerna nio ledamöter. </a:t>
            </a:r>
          </a:p>
          <a:p>
            <a:pPr marL="0" indent="0">
              <a:buNone/>
            </a:pPr>
            <a:r>
              <a:rPr lang="sv-SE" dirty="0" smtClean="0"/>
              <a:t>Funktionerna </a:t>
            </a:r>
            <a:r>
              <a:rPr lang="sv-SE" dirty="0"/>
              <a:t>som ordförande och vice ordförande ska växla årsvis mellan parterna.  </a:t>
            </a:r>
          </a:p>
          <a:p>
            <a:pPr marL="0" indent="0">
              <a:buNone/>
            </a:pPr>
            <a:r>
              <a:rPr lang="sv-SE" dirty="0" smtClean="0"/>
              <a:t>Funktionen </a:t>
            </a:r>
            <a:r>
              <a:rPr lang="sv-SE" dirty="0"/>
              <a:t>som sekreterare ska växla årsvis mellan parterna. </a:t>
            </a:r>
          </a:p>
          <a:p>
            <a:pPr marL="0" indent="0">
              <a:buNone/>
            </a:pPr>
            <a:r>
              <a:rPr lang="sv-SE" dirty="0" smtClean="0"/>
              <a:t>Tjänstemannastöd </a:t>
            </a:r>
            <a:r>
              <a:rPr lang="sv-SE" dirty="0"/>
              <a:t>ges från Norrbottens kommuner och Region Norrbotten</a:t>
            </a:r>
          </a:p>
        </p:txBody>
      </p:sp>
    </p:spTree>
    <p:extLst>
      <p:ext uri="{BB962C8B-B14F-4D97-AF65-F5344CB8AC3E}">
        <p14:creationId xmlns:p14="http://schemas.microsoft.com/office/powerpoint/2010/main" val="12050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Från nya regelverket </a:t>
            </a:r>
            <a:br>
              <a:rPr lang="sv-SE" dirty="0" smtClean="0"/>
            </a:br>
            <a:r>
              <a:rPr lang="sv-SE" dirty="0" smtClean="0"/>
              <a:t>Organisation och arbetsformer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Ledamöternas </a:t>
            </a:r>
            <a:r>
              <a:rPr lang="sv-SE" dirty="0"/>
              <a:t>mandattid sammanfaller med mandattiden för regionstyrelsen. </a:t>
            </a:r>
          </a:p>
          <a:p>
            <a:r>
              <a:rPr lang="sv-SE" dirty="0" smtClean="0"/>
              <a:t>Skriftlig </a:t>
            </a:r>
            <a:r>
              <a:rPr lang="sv-SE" dirty="0"/>
              <a:t>kallelse och föredragningslista utsänds till ledamöterna senast en vecka innan beredningens sammanträden.  </a:t>
            </a:r>
          </a:p>
          <a:p>
            <a:r>
              <a:rPr lang="sv-SE" dirty="0" smtClean="0"/>
              <a:t>Beredningen </a:t>
            </a:r>
            <a:r>
              <a:rPr lang="sv-SE" dirty="0"/>
              <a:t>ska hålla minst fyra sammanträden per år. Respektive part har därutöver möjlighet att vid behov begära extra sammanträde. </a:t>
            </a:r>
          </a:p>
          <a:p>
            <a:r>
              <a:rPr lang="sv-SE" dirty="0" smtClean="0"/>
              <a:t>Protokoll </a:t>
            </a:r>
            <a:r>
              <a:rPr lang="sv-SE" dirty="0"/>
              <a:t>ska föras vid sammanträdena. </a:t>
            </a:r>
          </a:p>
          <a:p>
            <a:r>
              <a:rPr lang="sv-SE" dirty="0" smtClean="0"/>
              <a:t>Vid </a:t>
            </a:r>
            <a:r>
              <a:rPr lang="sv-SE" dirty="0"/>
              <a:t>varje sammanträde utses en ledamot att tillsammans med ordföranden justera protokollet. </a:t>
            </a:r>
          </a:p>
        </p:txBody>
      </p:sp>
    </p:spTree>
    <p:extLst>
      <p:ext uri="{BB962C8B-B14F-4D97-AF65-F5344CB8AC3E}">
        <p14:creationId xmlns:p14="http://schemas.microsoft.com/office/powerpoint/2010/main" val="55948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17</TotalTime>
  <Words>391</Words>
  <Application>Microsoft Office PowerPoint</Application>
  <PresentationFormat>Bildspel på skärmen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Region Norrbotten_vit</vt:lpstr>
      <vt:lpstr>Politisk samverkansberedning för hälsa, vård, omsorg och skola </vt:lpstr>
      <vt:lpstr>Målbild och prioriterade områden </vt:lpstr>
      <vt:lpstr>Inriktning </vt:lpstr>
      <vt:lpstr>Uppdrag</vt:lpstr>
      <vt:lpstr>Utgångspunkter</vt:lpstr>
      <vt:lpstr>Från nya reglementet (regionen) Sammansättning  </vt:lpstr>
      <vt:lpstr>Från nya regelverket  Organisation och arbetsformer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Politisk samverkansberedning för hälsa, vård, omsorg och skola </dc:title>
  <dc:creator>Anneli Granberg</dc:creator>
  <cp:lastModifiedBy>Anneli Granberg</cp:lastModifiedBy>
  <cp:revision>5</cp:revision>
  <cp:lastPrinted>2015-10-01T11:12:07Z</cp:lastPrinted>
  <dcterms:created xsi:type="dcterms:W3CDTF">2019-03-07T20:59:31Z</dcterms:created>
  <dcterms:modified xsi:type="dcterms:W3CDTF">2019-03-07T21:16:36Z</dcterms:modified>
</cp:coreProperties>
</file>