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  <p:sldMasterId id="2147483736" r:id="rId3"/>
    <p:sldMasterId id="2147483755" r:id="rId4"/>
  </p:sldMasterIdLst>
  <p:notesMasterIdLst>
    <p:notesMasterId r:id="rId55"/>
  </p:notesMasterIdLst>
  <p:handoutMasterIdLst>
    <p:handoutMasterId r:id="rId56"/>
  </p:handoutMasterIdLst>
  <p:sldIdLst>
    <p:sldId id="257" r:id="rId5"/>
    <p:sldId id="325" r:id="rId6"/>
    <p:sldId id="324" r:id="rId7"/>
    <p:sldId id="330" r:id="rId8"/>
    <p:sldId id="353" r:id="rId9"/>
    <p:sldId id="354" r:id="rId10"/>
    <p:sldId id="355" r:id="rId11"/>
    <p:sldId id="356" r:id="rId12"/>
    <p:sldId id="357" r:id="rId13"/>
    <p:sldId id="359" r:id="rId14"/>
    <p:sldId id="362" r:id="rId15"/>
    <p:sldId id="363" r:id="rId16"/>
    <p:sldId id="366" r:id="rId17"/>
    <p:sldId id="368" r:id="rId18"/>
    <p:sldId id="369" r:id="rId19"/>
    <p:sldId id="329" r:id="rId20"/>
    <p:sldId id="327" r:id="rId21"/>
    <p:sldId id="328" r:id="rId22"/>
    <p:sldId id="326" r:id="rId23"/>
    <p:sldId id="331" r:id="rId24"/>
    <p:sldId id="332" r:id="rId25"/>
    <p:sldId id="334" r:id="rId26"/>
    <p:sldId id="335" r:id="rId27"/>
    <p:sldId id="336" r:id="rId28"/>
    <p:sldId id="337" r:id="rId29"/>
    <p:sldId id="338" r:id="rId30"/>
    <p:sldId id="339" r:id="rId31"/>
    <p:sldId id="341" r:id="rId32"/>
    <p:sldId id="340" r:id="rId33"/>
    <p:sldId id="342" r:id="rId34"/>
    <p:sldId id="370" r:id="rId35"/>
    <p:sldId id="372" r:id="rId36"/>
    <p:sldId id="378" r:id="rId37"/>
    <p:sldId id="388" r:id="rId38"/>
    <p:sldId id="343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45" r:id="rId49"/>
    <p:sldId id="350" r:id="rId50"/>
    <p:sldId id="351" r:id="rId51"/>
    <p:sldId id="346" r:id="rId52"/>
    <p:sldId id="347" r:id="rId53"/>
    <p:sldId id="348" r:id="rId54"/>
  </p:sldIdLst>
  <p:sldSz cx="9144000" cy="5143500" type="screen16x9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rika Lundström" initials="UL" lastIdx="6" clrIdx="0">
    <p:extLst>
      <p:ext uri="{19B8F6BF-5375-455C-9EA6-DF929625EA0E}">
        <p15:presenceInfo xmlns:p15="http://schemas.microsoft.com/office/powerpoint/2012/main" userId="S-1-5-21-3767723875-3641016550-3046868103-105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4"/>
    <a:srgbClr val="155697"/>
    <a:srgbClr val="83C55B"/>
    <a:srgbClr val="0070C0"/>
    <a:srgbClr val="000000"/>
    <a:srgbClr val="D0E6CF"/>
    <a:srgbClr val="0096C8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 showGuides="1">
      <p:cViewPr varScale="1">
        <p:scale>
          <a:sx n="145" d="100"/>
          <a:sy n="145" d="100"/>
        </p:scale>
        <p:origin x="492" y="120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66268-AD7D-4F9F-AB13-5825CD55E8C3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1B453-FE34-4B2E-8AB4-ECA541D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1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2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419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9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776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>
                <a:solidFill>
                  <a:prstClr val="black"/>
                </a:solidFill>
              </a:rPr>
              <a:pPr/>
              <a:t>29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38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C0A0-101B-415F-89A6-F115079041E4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39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>
                <a:solidFill>
                  <a:prstClr val="black"/>
                </a:solidFill>
              </a:rPr>
              <a:pPr/>
              <a:t>46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83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>
                <a:solidFill>
                  <a:prstClr val="black"/>
                </a:solidFill>
              </a:rPr>
              <a:pPr/>
              <a:t>47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Berättelser och lärande om att göra omställningen till Nära vård </a:t>
            </a:r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skr.se</a:t>
            </a:r>
            <a:r>
              <a:rPr lang="sv-SE" dirty="0"/>
              <a:t>/</a:t>
            </a:r>
            <a:r>
              <a:rPr lang="sv-SE" dirty="0" err="1"/>
              <a:t>skr</a:t>
            </a:r>
            <a:r>
              <a:rPr lang="sv-SE" dirty="0"/>
              <a:t>/</a:t>
            </a:r>
            <a:r>
              <a:rPr lang="sv-SE" dirty="0" err="1"/>
              <a:t>halsasjukvard</a:t>
            </a:r>
            <a:r>
              <a:rPr lang="sv-SE" dirty="0"/>
              <a:t>/</a:t>
            </a:r>
            <a:r>
              <a:rPr lang="sv-SE" dirty="0" err="1"/>
              <a:t>utvecklingavverksamhet</a:t>
            </a:r>
            <a:r>
              <a:rPr lang="sv-SE" dirty="0"/>
              <a:t>/</a:t>
            </a:r>
            <a:r>
              <a:rPr lang="sv-SE" dirty="0" err="1"/>
              <a:t>naravard</a:t>
            </a:r>
            <a:r>
              <a:rPr lang="sv-SE" dirty="0"/>
              <a:t>/berattelserochstod.29764.html</a:t>
            </a:r>
          </a:p>
        </p:txBody>
      </p:sp>
    </p:spTree>
    <p:extLst>
      <p:ext uri="{BB962C8B-B14F-4D97-AF65-F5344CB8AC3E}">
        <p14:creationId xmlns:p14="http://schemas.microsoft.com/office/powerpoint/2010/main" val="165309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Berättelser och lärande om att göra omställningen till Nära vård </a:t>
            </a:r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skr.se</a:t>
            </a:r>
            <a:r>
              <a:rPr lang="sv-SE" dirty="0"/>
              <a:t>/</a:t>
            </a:r>
            <a:r>
              <a:rPr lang="sv-SE" dirty="0" err="1"/>
              <a:t>skr</a:t>
            </a:r>
            <a:r>
              <a:rPr lang="sv-SE" dirty="0"/>
              <a:t>/</a:t>
            </a:r>
            <a:r>
              <a:rPr lang="sv-SE" dirty="0" err="1"/>
              <a:t>halsasjukvard</a:t>
            </a:r>
            <a:r>
              <a:rPr lang="sv-SE" dirty="0"/>
              <a:t>/</a:t>
            </a:r>
            <a:r>
              <a:rPr lang="sv-SE" dirty="0" err="1"/>
              <a:t>utvecklingavverksamhet</a:t>
            </a:r>
            <a:r>
              <a:rPr lang="sv-SE" dirty="0"/>
              <a:t>/</a:t>
            </a:r>
            <a:r>
              <a:rPr lang="sv-SE" dirty="0" err="1"/>
              <a:t>naravard</a:t>
            </a:r>
            <a:r>
              <a:rPr lang="sv-SE" dirty="0"/>
              <a:t>/berattelserochstod.29764.html</a:t>
            </a:r>
          </a:p>
        </p:txBody>
      </p:sp>
    </p:spTree>
    <p:extLst>
      <p:ext uri="{BB962C8B-B14F-4D97-AF65-F5344CB8AC3E}">
        <p14:creationId xmlns:p14="http://schemas.microsoft.com/office/powerpoint/2010/main" val="342178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176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65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0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293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Här </a:t>
            </a:r>
            <a:r>
              <a:rPr lang="sv-SE" dirty="0"/>
              <a:t>presenteras</a:t>
            </a:r>
            <a:r>
              <a:rPr lang="sv-SE" baseline="0" dirty="0"/>
              <a:t> vår </a:t>
            </a:r>
            <a:r>
              <a:rPr lang="sv-SE" dirty="0"/>
              <a:t>gemensamma målbild i Norrbotten</a:t>
            </a:r>
            <a:r>
              <a:rPr lang="sv-SE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Övergripande</a:t>
            </a:r>
            <a:r>
              <a:rPr lang="sv-SE" baseline="0" dirty="0" smtClean="0"/>
              <a:t> mål är en god hälsa och välbefinnande i befolkningen.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Varje blomblad = ett målområde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Vattenkannorna</a:t>
            </a:r>
            <a:r>
              <a:rPr lang="sv-SE" baseline="0" dirty="0"/>
              <a:t> symboliserar vi alla aktörer kring den enskilde som bidrar till att stödja hälsa och välbefinnande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8D16A-BC28-411F-ABF7-554E9A57354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654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75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slide" Target="../slides/slide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slide" Target="../slides/slide2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slide" Target="../slides/slide2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slide" Target="../slides/slide2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slide" Target="../slides/slide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slide" Target="../slides/slide5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slide" Target="../slides/slide5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slide" Target="../slides/slide5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slide" Target="../slides/slide11.xml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slide" Target="../slides/slide11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slide" Target="../slides/slide11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slide" Target="../slides/slide11.xml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85B929-1F4A-48C3-A6E9-98B82C20EFAD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57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2FB2A8F-A12E-4FA1-B9B5-18489200FD64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ACD3543-99AB-4F85-96BA-4821D74035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921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2FB2A8F-A12E-4FA1-B9B5-18489200FD64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ACD3543-99AB-4F85-96BA-4821D74035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09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2FB2A8F-A12E-4FA1-B9B5-18489200FD64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ACD3543-99AB-4F85-96BA-4821D74035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206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2FB2A8F-A12E-4FA1-B9B5-18489200FD64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ACD3543-99AB-4F85-96BA-4821D74035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12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2FB2A8F-A12E-4FA1-B9B5-18489200FD64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ACD3543-99AB-4F85-96BA-4821D74035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572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7D4977E-1A02-2E42-BC6D-7DD900827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66C67F72-CE8A-994E-99DD-5FBBC7C54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0035D968-53C5-344C-9FA0-539CC2E3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57F-4996-6247-92C3-EB07552F96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35CD1182-1FEF-E74A-8E6B-4F3B68E3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EB91790E-0C4D-B94D-A87B-534598D9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721C-C2E9-1D42-96BD-170F9A30D2A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9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CF04FBA-DBFD-6641-B14A-888F2409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5242B38C-FA8F-A142-AE9C-2999B610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2102065-7736-B04E-970E-9DA7F0E3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57F-4996-6247-92C3-EB07552F96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49D31E06-6D99-BC41-A08A-16D8798C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E4DB7041-CE12-4E4A-A42A-3FC5682A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721C-C2E9-1D42-96BD-170F9A30D2A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8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B37EC0A-9BFD-E54E-BCF2-CC079E44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93CB2423-AF53-8944-B320-F20B8FBE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C849B17F-4EBD-4E41-B75D-8AAE75CE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57F-4996-6247-92C3-EB07552F96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56707307-18DB-FE46-A333-CCDD8564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F365FC4A-F8BB-4349-AD74-56944C1F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721C-C2E9-1D42-96BD-170F9A30D2A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39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D788B71-9153-6741-8840-49DD2B0B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B138BB03-7989-1347-BFBF-C81511EAE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6DD0E79-C294-C04C-B984-3785C2372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C56F6B75-330B-7546-AAD9-B753EA1A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57F-4996-6247-92C3-EB07552F96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66454F23-14F8-6B48-9141-BA655A84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E36578CC-AED0-8F46-A0EF-5567F5F8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721C-C2E9-1D42-96BD-170F9A30D2A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87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20924E8-0574-754E-99EB-A64015A0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D5417B40-D9C0-BB4D-8F73-AFFEB5264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AB9128E1-6871-AB4F-87C8-62D8B8E81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1A0A44-20E8-9E49-BF83-E1530F522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52FE8068-F854-0C4B-9C7F-74F975C04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9BD83DFB-E998-9542-B52D-55F12386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57F-4996-6247-92C3-EB07552F96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3346DE8A-4233-904D-998D-823E47FA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A57CFB6D-5B24-5A43-9BE2-18A1B803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721C-C2E9-1D42-96BD-170F9A30D2A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62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089282D-3F8C-8947-84BD-279F495D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AE8D9487-61F2-DE4F-A93F-A577CA95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57F-4996-6247-92C3-EB07552F96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2F2DD13B-5502-9642-A8A3-D28D3FFC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2A18D075-7CA7-C147-BDE6-7C8198F7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721C-C2E9-1D42-96BD-170F9A30D2A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13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A1EB8A8B-BB64-424C-B396-4BD30969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57F-4996-6247-92C3-EB07552F96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FF986D28-6F1C-204C-AB22-FC76170A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0C833E85-92A8-9C45-BBBD-01B53F39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721C-C2E9-1D42-96BD-170F9A30D2A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55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2B45B89-1D19-9149-8FDA-EF95065A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67F3AF1-D9EB-854D-B321-63A516425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C88EF863-BA8C-EA49-86D5-2BDEC125F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96C7E844-EFC0-A64D-9D3C-DF55A4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57F-4996-6247-92C3-EB07552F96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42A3D49E-C541-794C-B933-B5DE0A53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2B5B4D4E-F876-1343-AFB5-1817EFE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721C-C2E9-1D42-96BD-170F9A30D2A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8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8661F95-FAF1-924E-9345-53CCFE0C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07F27AC8-B118-D546-922E-1B6F21D75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341F674F-D3E2-5344-93E7-9AD1BAE73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80F50FFC-76E4-584D-AC78-B50D1451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57F-4996-6247-92C3-EB07552F96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3A063984-1AD9-FD42-9FB0-0E7F3AB2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EEBB0E01-5DF4-2946-AE2F-A81E041F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721C-C2E9-1D42-96BD-170F9A30D2A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93E1A033-BCC2-3C45-8468-24A4A5F6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26484257-002A-4949-9B58-84F8357D0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DCA65F27-5181-4846-ABDA-7EE5DDDF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57F-4996-6247-92C3-EB07552F96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63F58DD2-15A8-2144-80D5-AE164560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3A072F80-9D94-054D-9637-56B581A0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721C-C2E9-1D42-96BD-170F9A30D2A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09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830EB6D2-0C72-654B-A002-4F01C5A6C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B9808A9B-A657-AF42-BB4F-AECA09188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F5827359-33EE-5847-AAC7-20D50EA9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57F-4996-6247-92C3-EB07552F96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E4CC4BB4-EEC2-714B-BA6A-D56DFC4C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E75171D5-8BF1-474F-BC23-8C1A0F10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721C-C2E9-1D42-96BD-170F9A30D2A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å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C1AE07D7-4393-16CB-743D-A10BAE3E8F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1008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å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C1AE07D7-4393-16CB-743D-A10BAE3E8F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689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Statliga reformer si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3D68AA0F-773A-8810-7447-E0A7D17C1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rgbClr val="F6AB1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00224"/>
            <a:ext cx="130300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Statliga reformer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AFD4B5FC-6BD1-BA55-521F-647DA41FDA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1" y="680850"/>
            <a:ext cx="528990" cy="52899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Bild 29" descr="Stäng med hel fyllni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96E272CD-2CB6-78CD-E30C-A55A4CE5CF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sp>
        <p:nvSpPr>
          <p:cNvPr id="17" name="Platshållare för text 19">
            <a:extLst>
              <a:ext uri="{FF2B5EF4-FFF2-40B4-BE49-F238E27FC236}">
                <a16:creationId xmlns:a16="http://schemas.microsoft.com/office/drawing/2014/main" xmlns="" id="{4209A966-3274-5BF7-4B31-B518D408C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879728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Samverkan si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>
            <a:extLst>
              <a:ext uri="{FF2B5EF4-FFF2-40B4-BE49-F238E27FC236}">
                <a16:creationId xmlns:a16="http://schemas.microsoft.com/office/drawing/2014/main" xmlns="" id="{EE19BE90-D39F-6DC9-89A3-A24F8E6F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rgbClr val="F6AB1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92557"/>
            <a:ext cx="13030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Samverkan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4B4AF0EE-583D-0A36-42F1-2423B6A8D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8" y="628526"/>
            <a:ext cx="623076" cy="633636"/>
          </a:xfrm>
          <a:prstGeom prst="rect">
            <a:avLst/>
          </a:prstGeom>
        </p:spPr>
      </p:pic>
      <p:sp>
        <p:nvSpPr>
          <p:cNvPr id="17" name="Platshållare för text 19">
            <a:extLst>
              <a:ext uri="{FF2B5EF4-FFF2-40B4-BE49-F238E27FC236}">
                <a16:creationId xmlns:a16="http://schemas.microsoft.com/office/drawing/2014/main" xmlns="" id="{CE642E8E-24A7-C2D0-8997-AA197FC53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19" name="Bild 18" descr="Stäng med hel fyllni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F8C86DA9-BF8D-4244-F704-E5B5F454F3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073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Kunskap si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xmlns="" id="{78BB55EE-CC01-EEE6-4528-A65FCCAA24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rgbClr val="F6AB1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92557"/>
            <a:ext cx="13030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Kunskap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46B4640B-1101-5F13-66F3-C838C64D98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1" y="705145"/>
            <a:ext cx="540835" cy="540835"/>
          </a:xfrm>
          <a:prstGeom prst="rect">
            <a:avLst/>
          </a:prstGeom>
        </p:spPr>
      </p:pic>
      <p:sp>
        <p:nvSpPr>
          <p:cNvPr id="18" name="Platshållare för text 19">
            <a:extLst>
              <a:ext uri="{FF2B5EF4-FFF2-40B4-BE49-F238E27FC236}">
                <a16:creationId xmlns:a16="http://schemas.microsoft.com/office/drawing/2014/main" xmlns="" id="{70487D07-139B-F5F1-876F-33E73BB63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19" name="Bild 18" descr="Stäng med hel fyllni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5FFA4190-DEAD-5093-156B-B98B2516B6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56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Styrning och ledning si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7398CD90-1455-5811-3706-2F5C09301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rgbClr val="F6AB1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00224"/>
            <a:ext cx="130300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Styrning och ledning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Platshållare för text 19">
            <a:extLst>
              <a:ext uri="{FF2B5EF4-FFF2-40B4-BE49-F238E27FC236}">
                <a16:creationId xmlns:a16="http://schemas.microsoft.com/office/drawing/2014/main" xmlns="" id="{91003A6B-E8C2-8EBA-4160-87A321F64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6158773A-26F5-1AAA-13C7-A1AA5810C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5" y="615712"/>
            <a:ext cx="616821" cy="616821"/>
          </a:xfrm>
          <a:prstGeom prst="rect">
            <a:avLst/>
          </a:prstGeom>
        </p:spPr>
      </p:pic>
      <p:pic>
        <p:nvPicPr>
          <p:cNvPr id="17" name="Bild 16" descr="Stäng med hel fyllni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83591256-003A-6315-0F4D-0F08EA031A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4071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Statliga reformer si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A0ECBC1A-7B39-1B0C-1BEA-3B4489285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rgbClr val="F6AB1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00224"/>
            <a:ext cx="130300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Statliga reformer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AFD4B5FC-6BD1-BA55-521F-647DA41FDA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1" y="680850"/>
            <a:ext cx="528990" cy="52899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Bild 29" descr="Stäng med hel fyllni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96E272CD-2CB6-78CD-E30C-A55A4CE5CF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sp>
        <p:nvSpPr>
          <p:cNvPr id="17" name="Platshållare för text 19">
            <a:extLst>
              <a:ext uri="{FF2B5EF4-FFF2-40B4-BE49-F238E27FC236}">
                <a16:creationId xmlns:a16="http://schemas.microsoft.com/office/drawing/2014/main" xmlns="" id="{4209A966-3274-5BF7-4B31-B518D408C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918216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Samverkan si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479DAEF8-F946-626A-FB12-A79DA88A5E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rgbClr val="F6AB1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92557"/>
            <a:ext cx="13030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Samverkan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4B4AF0EE-583D-0A36-42F1-2423B6A8D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8" y="628526"/>
            <a:ext cx="623076" cy="633636"/>
          </a:xfrm>
          <a:prstGeom prst="rect">
            <a:avLst/>
          </a:prstGeom>
        </p:spPr>
      </p:pic>
      <p:sp>
        <p:nvSpPr>
          <p:cNvPr id="17" name="Platshållare för text 19">
            <a:extLst>
              <a:ext uri="{FF2B5EF4-FFF2-40B4-BE49-F238E27FC236}">
                <a16:creationId xmlns:a16="http://schemas.microsoft.com/office/drawing/2014/main" xmlns="" id="{CE642E8E-24A7-C2D0-8997-AA197FC53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21" name="Bild 20" descr="Stäng med hel fyllni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C74EBDB3-ABFF-07E0-8210-190E1A053C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6607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Kunskap si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B9FC0D50-EA21-5E91-6304-0D0EAFD1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rgbClr val="F6AB1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92557"/>
            <a:ext cx="13030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Kunskap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46B4640B-1101-5F13-66F3-C838C64D98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1" y="705145"/>
            <a:ext cx="540835" cy="540835"/>
          </a:xfrm>
          <a:prstGeom prst="rect">
            <a:avLst/>
          </a:prstGeom>
        </p:spPr>
      </p:pic>
      <p:sp>
        <p:nvSpPr>
          <p:cNvPr id="18" name="Platshållare för text 19">
            <a:extLst>
              <a:ext uri="{FF2B5EF4-FFF2-40B4-BE49-F238E27FC236}">
                <a16:creationId xmlns:a16="http://schemas.microsoft.com/office/drawing/2014/main" xmlns="" id="{70487D07-139B-F5F1-876F-33E73BB63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21" name="Bild 20" descr="Stäng med hel fyllni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A915D40A-D8A9-EAF6-3A1D-97BD76E84E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3298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Styrning och ledning si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AD2878D5-DA33-8731-5DC0-A7706F6DF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rgbClr val="F6AB1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00224"/>
            <a:ext cx="130300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Styrning och ledning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Platshållare för text 19">
            <a:extLst>
              <a:ext uri="{FF2B5EF4-FFF2-40B4-BE49-F238E27FC236}">
                <a16:creationId xmlns:a16="http://schemas.microsoft.com/office/drawing/2014/main" xmlns="" id="{91003A6B-E8C2-8EBA-4160-87A321F64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6158773A-26F5-1AAA-13C7-A1AA5810C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5" y="615712"/>
            <a:ext cx="616821" cy="616821"/>
          </a:xfrm>
          <a:prstGeom prst="rect">
            <a:avLst/>
          </a:prstGeom>
        </p:spPr>
      </p:pic>
      <p:pic>
        <p:nvPicPr>
          <p:cNvPr id="18" name="Bild 17" descr="Stäng med hel fyllni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1941DB15-4B40-84E8-0F95-06E6F4BAF2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393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Statliga reformer si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1F6F192E-9556-1374-02E0-5DFD16CD1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00224"/>
            <a:ext cx="130300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Statliga reformer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AFD4B5FC-6BD1-BA55-521F-647DA41FDA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1" y="680850"/>
            <a:ext cx="528990" cy="52899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Bild 29" descr="Stäng med hel fyllning">
            <a:hlinkClick r:id="" action="ppaction://noaction"/>
            <a:extLst>
              <a:ext uri="{FF2B5EF4-FFF2-40B4-BE49-F238E27FC236}">
                <a16:creationId xmlns:a16="http://schemas.microsoft.com/office/drawing/2014/main" xmlns="" id="{96E272CD-2CB6-78CD-E30C-A55A4CE5CF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sp>
        <p:nvSpPr>
          <p:cNvPr id="17" name="Platshållare för text 19">
            <a:extLst>
              <a:ext uri="{FF2B5EF4-FFF2-40B4-BE49-F238E27FC236}">
                <a16:creationId xmlns:a16="http://schemas.microsoft.com/office/drawing/2014/main" xmlns="" id="{4209A966-3274-5BF7-4B31-B518D408C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754311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Samverkan si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xmlns="" id="{B5D402C0-E0DD-7D11-219E-30BA5877B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92557"/>
            <a:ext cx="13030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Samverkan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4B4AF0EE-583D-0A36-42F1-2423B6A8D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8" y="628526"/>
            <a:ext cx="623076" cy="633636"/>
          </a:xfrm>
          <a:prstGeom prst="rect">
            <a:avLst/>
          </a:prstGeom>
        </p:spPr>
      </p:pic>
      <p:sp>
        <p:nvSpPr>
          <p:cNvPr id="17" name="Platshållare för text 19">
            <a:extLst>
              <a:ext uri="{FF2B5EF4-FFF2-40B4-BE49-F238E27FC236}">
                <a16:creationId xmlns:a16="http://schemas.microsoft.com/office/drawing/2014/main" xmlns="" id="{CE642E8E-24A7-C2D0-8997-AA197FC53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21" name="Bild 20" descr="Stäng med hel fyllning">
            <a:hlinkClick r:id="" action="ppaction://noaction"/>
            <a:extLst>
              <a:ext uri="{FF2B5EF4-FFF2-40B4-BE49-F238E27FC236}">
                <a16:creationId xmlns:a16="http://schemas.microsoft.com/office/drawing/2014/main" xmlns="" id="{15AEF495-3F03-F05D-6F5F-128D4DF704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726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Kunskap si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xmlns="" id="{91F4D5BB-61B6-E3EF-9333-B8EC1F6CF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92557"/>
            <a:ext cx="13030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Kunskap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46B4640B-1101-5F13-66F3-C838C64D98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1" y="705145"/>
            <a:ext cx="540835" cy="540835"/>
          </a:xfrm>
          <a:prstGeom prst="rect">
            <a:avLst/>
          </a:prstGeom>
        </p:spPr>
      </p:pic>
      <p:sp>
        <p:nvSpPr>
          <p:cNvPr id="18" name="Platshållare för text 19">
            <a:extLst>
              <a:ext uri="{FF2B5EF4-FFF2-40B4-BE49-F238E27FC236}">
                <a16:creationId xmlns:a16="http://schemas.microsoft.com/office/drawing/2014/main" xmlns="" id="{70487D07-139B-F5F1-876F-33E73BB63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22" name="Bild 21" descr="Stäng med hel fyllning">
            <a:hlinkClick r:id="" action="ppaction://noaction"/>
            <a:extLst>
              <a:ext uri="{FF2B5EF4-FFF2-40B4-BE49-F238E27FC236}">
                <a16:creationId xmlns:a16="http://schemas.microsoft.com/office/drawing/2014/main" xmlns="" id="{E3391D82-C414-D12E-7A43-538A552019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4128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Styrning och ledning si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xmlns="" id="{C7045E5C-308C-BF7E-8A32-E3A268134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00224"/>
            <a:ext cx="130300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Styrning och ledning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Platshållare för text 19">
            <a:extLst>
              <a:ext uri="{FF2B5EF4-FFF2-40B4-BE49-F238E27FC236}">
                <a16:creationId xmlns:a16="http://schemas.microsoft.com/office/drawing/2014/main" xmlns="" id="{91003A6B-E8C2-8EBA-4160-87A321F64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6158773A-26F5-1AAA-13C7-A1AA5810C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5" y="615712"/>
            <a:ext cx="616821" cy="616821"/>
          </a:xfrm>
          <a:prstGeom prst="rect">
            <a:avLst/>
          </a:prstGeom>
        </p:spPr>
      </p:pic>
      <p:pic>
        <p:nvPicPr>
          <p:cNvPr id="22" name="Bild 21" descr="Stäng med hel fyllning">
            <a:hlinkClick r:id="" action="ppaction://noaction"/>
            <a:extLst>
              <a:ext uri="{FF2B5EF4-FFF2-40B4-BE49-F238E27FC236}">
                <a16:creationId xmlns:a16="http://schemas.microsoft.com/office/drawing/2014/main" xmlns="" id="{9F256422-0826-6349-89A8-A249FC4AA3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4251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Statliga reformer si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xmlns="" id="{14117369-0479-AAAF-6353-BC0CDE733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00224"/>
            <a:ext cx="130300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Statliga reformer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AFD4B5FC-6BD1-BA55-521F-647DA41FDA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1" y="680850"/>
            <a:ext cx="528990" cy="52899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sp>
        <p:nvSpPr>
          <p:cNvPr id="17" name="Platshållare för text 19">
            <a:extLst>
              <a:ext uri="{FF2B5EF4-FFF2-40B4-BE49-F238E27FC236}">
                <a16:creationId xmlns:a16="http://schemas.microsoft.com/office/drawing/2014/main" xmlns="" id="{4209A966-3274-5BF7-4B31-B518D408C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19" name="Bild 18" descr="Stäng med hel fyllni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D2ECBEF9-3E85-3F95-DA7A-102120E9E2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395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Samverkan si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xmlns="" id="{84AAC2B5-1C42-8D51-D074-63CF857A89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92557"/>
            <a:ext cx="13030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Samverkan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4B4AF0EE-583D-0A36-42F1-2423B6A8D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8" y="628526"/>
            <a:ext cx="623076" cy="633636"/>
          </a:xfrm>
          <a:prstGeom prst="rect">
            <a:avLst/>
          </a:prstGeom>
        </p:spPr>
      </p:pic>
      <p:sp>
        <p:nvSpPr>
          <p:cNvPr id="17" name="Platshållare för text 19">
            <a:extLst>
              <a:ext uri="{FF2B5EF4-FFF2-40B4-BE49-F238E27FC236}">
                <a16:creationId xmlns:a16="http://schemas.microsoft.com/office/drawing/2014/main" xmlns="" id="{CE642E8E-24A7-C2D0-8997-AA197FC53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23" name="Bild 22" descr="Stäng med hel fyllni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3C1A74F5-7EF2-E669-4482-E248D40E47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6952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Kunskap si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xmlns="" id="{3F84E851-4AEB-3C60-26F0-6B9AC11F7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92557"/>
            <a:ext cx="13030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Kunskap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46B4640B-1101-5F13-66F3-C838C64D98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1" y="705145"/>
            <a:ext cx="540835" cy="540835"/>
          </a:xfrm>
          <a:prstGeom prst="rect">
            <a:avLst/>
          </a:prstGeom>
        </p:spPr>
      </p:pic>
      <p:sp>
        <p:nvSpPr>
          <p:cNvPr id="18" name="Platshållare för text 19">
            <a:extLst>
              <a:ext uri="{FF2B5EF4-FFF2-40B4-BE49-F238E27FC236}">
                <a16:creationId xmlns:a16="http://schemas.microsoft.com/office/drawing/2014/main" xmlns="" id="{70487D07-139B-F5F1-876F-33E73BB63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23" name="Bild 22" descr="Stäng med hel fyllni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F09002E5-C65C-CEAB-0735-3EDC94CECD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822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Styrning och ledning si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xmlns="" id="{04530066-B10E-AC84-DCD1-FCAFCE6D4B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8932D13-97AF-EE6C-0944-205E45225147}"/>
              </a:ext>
            </a:extLst>
          </p:cNvPr>
          <p:cNvSpPr/>
          <p:nvPr userDrawn="1"/>
        </p:nvSpPr>
        <p:spPr>
          <a:xfrm>
            <a:off x="564356" y="2433699"/>
            <a:ext cx="2543175" cy="27610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xmlns="" id="{34D73F03-D1E6-0713-1EC0-5F1868AC860B}"/>
              </a:ext>
            </a:extLst>
          </p:cNvPr>
          <p:cNvSpPr/>
          <p:nvPr userDrawn="1"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xmlns="" id="{AAA2E0B5-099A-91DC-9F2D-CD507361F473}"/>
              </a:ext>
            </a:extLst>
          </p:cNvPr>
          <p:cNvSpPr/>
          <p:nvPr userDrawn="1"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xmlns="" id="{6E05B3E8-5A72-C9D2-B465-4A37B2851E3C}"/>
              </a:ext>
            </a:extLst>
          </p:cNvPr>
          <p:cNvSpPr/>
          <p:nvPr userDrawn="1"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>
                <a:alpha val="30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" name="dåtid">
            <a:extLst>
              <a:ext uri="{FF2B5EF4-FFF2-40B4-BE49-F238E27FC236}">
                <a16:creationId xmlns:a16="http://schemas.microsoft.com/office/drawing/2014/main" xmlns="" id="{D355BC27-E269-3D33-E1DC-7DC406BB3C87}"/>
              </a:ext>
            </a:extLst>
          </p:cNvPr>
          <p:cNvSpPr txBox="1"/>
          <p:nvPr userDrawn="1"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F6AB1B">
                    <a:alpha val="29540"/>
                  </a:srgbClr>
                </a:solidFill>
              </a:rPr>
              <a:t>dåtid</a:t>
            </a:r>
            <a:endParaRPr sz="488" kern="0" dirty="0">
              <a:solidFill>
                <a:srgbClr val="F6AB1B">
                  <a:alpha val="29540"/>
                </a:srgbClr>
              </a:solidFill>
            </a:endParaRPr>
          </a:p>
        </p:txBody>
      </p:sp>
      <p:sp>
        <p:nvSpPr>
          <p:cNvPr id="6" name="framtid">
            <a:extLst>
              <a:ext uri="{FF2B5EF4-FFF2-40B4-BE49-F238E27FC236}">
                <a16:creationId xmlns:a16="http://schemas.microsoft.com/office/drawing/2014/main" xmlns="" id="{67E8B891-80C3-942F-ECEF-77DC9007A760}"/>
              </a:ext>
            </a:extLst>
          </p:cNvPr>
          <p:cNvSpPr txBox="1"/>
          <p:nvPr userDrawn="1"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97B6C1">
                    <a:alpha val="30000"/>
                  </a:srgbClr>
                </a:solidFill>
              </a:rPr>
              <a:t>framtid</a:t>
            </a:r>
            <a:endParaRPr sz="488" kern="0" dirty="0">
              <a:solidFill>
                <a:srgbClr val="97B6C1">
                  <a:alpha val="30000"/>
                </a:srgbClr>
              </a:solidFill>
            </a:endParaRPr>
          </a:p>
        </p:txBody>
      </p:sp>
      <p:sp>
        <p:nvSpPr>
          <p:cNvPr id="7" name="nutid">
            <a:extLst>
              <a:ext uri="{FF2B5EF4-FFF2-40B4-BE49-F238E27FC236}">
                <a16:creationId xmlns:a16="http://schemas.microsoft.com/office/drawing/2014/main" xmlns="" id="{B0D6BDF2-17FF-83FD-6FD9-527B471BC8DF}"/>
              </a:ext>
            </a:extLst>
          </p:cNvPr>
          <p:cNvSpPr txBox="1"/>
          <p:nvPr userDrawn="1"/>
        </p:nvSpPr>
        <p:spPr>
          <a:xfrm>
            <a:off x="8126319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dirty="0" err="1">
                <a:solidFill>
                  <a:srgbClr val="EF4023">
                    <a:alpha val="30000"/>
                  </a:srgbClr>
                </a:solidFill>
              </a:rPr>
              <a:t>nutid</a:t>
            </a:r>
            <a:endParaRPr sz="488" kern="0" dirty="0">
              <a:solidFill>
                <a:srgbClr val="EF4023">
                  <a:alpha val="30000"/>
                </a:srgb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B254893-706C-2E87-F525-5B3D53DF2372}"/>
              </a:ext>
            </a:extLst>
          </p:cNvPr>
          <p:cNvSpPr txBox="1"/>
          <p:nvPr userDrawn="1"/>
        </p:nvSpPr>
        <p:spPr>
          <a:xfrm>
            <a:off x="1393042" y="700224"/>
            <a:ext cx="130300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spAutoFit/>
          </a:bodyPr>
          <a:lstStyle/>
          <a:p>
            <a:pPr defTabSz="309563" hangingPunct="0"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2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Styrning och ledning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33B0F4C-B353-A023-A524-0C6528CCDF06}"/>
              </a:ext>
            </a:extLst>
          </p:cNvPr>
          <p:cNvSpPr/>
          <p:nvPr userDrawn="1"/>
        </p:nvSpPr>
        <p:spPr>
          <a:xfrm>
            <a:off x="3107531" y="2433699"/>
            <a:ext cx="5472113" cy="276101"/>
          </a:xfrm>
          <a:prstGeom prst="rect">
            <a:avLst/>
          </a:prstGeom>
          <a:solidFill>
            <a:srgbClr val="8D8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40732A1C-C10A-3432-F3BC-EB70FD7F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902" y="1335881"/>
            <a:ext cx="2093461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lang="sv-SE" sz="1575" b="1" baseline="0" smtClean="0">
                <a:effectLst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endParaRPr lang="sv-S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Platshållare för text 19">
            <a:extLst>
              <a:ext uri="{FF2B5EF4-FFF2-40B4-BE49-F238E27FC236}">
                <a16:creationId xmlns:a16="http://schemas.microsoft.com/office/drawing/2014/main" xmlns="" id="{91003A6B-E8C2-8EBA-4160-87A321F64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902" y="2319172"/>
            <a:ext cx="2093461" cy="20952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defRPr sz="1050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55C87BC1-136F-BDBD-EF64-CFC9965DA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6158773A-26F5-1AAA-13C7-A1AA5810C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5" y="615712"/>
            <a:ext cx="616821" cy="616821"/>
          </a:xfrm>
          <a:prstGeom prst="rect">
            <a:avLst/>
          </a:prstGeom>
        </p:spPr>
      </p:pic>
      <p:pic>
        <p:nvPicPr>
          <p:cNvPr id="23" name="Bild 22" descr="Stäng med hel fyllni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36CF05A6-BE1C-CF84-0909-A20D6FC504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8780" y="281234"/>
            <a:ext cx="175808" cy="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9919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7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7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8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28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5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61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54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26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20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57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2022-06-28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66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15D8-D0E0-4989-937C-BB7C2E4D5FD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468934" y="1200150"/>
            <a:ext cx="8217866" cy="3299538"/>
          </a:xfrm>
        </p:spPr>
        <p:txBody>
          <a:bodyPr vert="horz" lIns="0" tIns="0" rIns="0" bIns="0" rtlCol="0">
            <a:norm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194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å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C1AE07D7-4393-16CB-743D-A10BAE3E8F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66" y="4764918"/>
            <a:ext cx="651385" cy="2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73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681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424D1A9D-3909-AB47-8669-441AAD65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3D8D5474-C8F3-FB48-AC5D-BC48C7465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EAA6F28-C820-0345-81A3-6F23C872E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fld id="{3C35257F-4996-6247-92C3-EB07552F96F5}" type="datetimeFigureOut">
              <a:rPr lang="sv-SE" kern="0" smtClea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Helvetica Neue Light"/>
              </a:rPr>
              <a:pPr defTabSz="309563" hangingPunct="0">
                <a:lnSpc>
                  <a:spcPct val="130000"/>
                </a:lnSpc>
                <a:spcBef>
                  <a:spcPts val="750"/>
                </a:spcBef>
              </a:pPr>
              <a:t>2022-06-28</a:t>
            </a:fld>
            <a:endParaRPr lang="sv-SE" kern="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23078D94-5971-0040-8EB1-53A788D62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kern="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DE22D814-1927-5945-8F92-5EC7A254E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fld id="{5DDE721C-C2E9-1D42-96BD-170F9A30D2A0}" type="slidenum">
              <a:rPr lang="sv-SE" kern="0" smtClea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Helvetica Neue Light"/>
              </a:rPr>
              <a:pPr defTabSz="309563" hangingPunct="0">
                <a:lnSpc>
                  <a:spcPct val="130000"/>
                </a:lnSpc>
                <a:spcBef>
                  <a:spcPts val="750"/>
                </a:spcBef>
              </a:pPr>
              <a:t>‹#›</a:t>
            </a:fld>
            <a:endParaRPr lang="sv-SE" kern="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5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672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ransition spd="med"/>
  <p:txStyles>
    <p:titleStyle>
      <a:lvl1pPr marL="0" marR="0" indent="0" algn="l" defTabSz="309563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38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1pPr>
      <a:lvl2pPr marL="0" marR="0" indent="85725" algn="l" defTabSz="309563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38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2pPr>
      <a:lvl3pPr marL="0" marR="0" indent="171450" algn="l" defTabSz="309563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38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3pPr>
      <a:lvl4pPr marL="0" marR="0" indent="257175" algn="l" defTabSz="309563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38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4pPr>
      <a:lvl5pPr marL="0" marR="0" indent="342900" algn="l" defTabSz="309563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38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5pPr>
      <a:lvl6pPr marL="0" marR="0" indent="428625" algn="l" defTabSz="309563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38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6pPr>
      <a:lvl7pPr marL="0" marR="0" indent="514350" algn="l" defTabSz="309563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38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7pPr>
      <a:lvl8pPr marL="0" marR="0" indent="600075" algn="l" defTabSz="309563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38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8pPr>
      <a:lvl9pPr marL="0" marR="0" indent="685800" algn="l" defTabSz="309563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38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9pPr>
    </p:titleStyle>
    <p:bodyStyle>
      <a:lvl1pPr marL="0" marR="0" indent="0" algn="l" defTabSz="309563" rtl="0" latinLnBrk="0">
        <a:lnSpc>
          <a:spcPct val="13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1pPr>
      <a:lvl2pPr marL="0" marR="0" indent="0" algn="l" defTabSz="309563" rtl="0" latinLnBrk="0">
        <a:lnSpc>
          <a:spcPct val="13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2pPr>
      <a:lvl3pPr marL="0" marR="0" indent="0" algn="l" defTabSz="309563" rtl="0" latinLnBrk="0">
        <a:lnSpc>
          <a:spcPct val="13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3pPr>
      <a:lvl4pPr marL="0" marR="0" indent="0" algn="l" defTabSz="309563" rtl="0" latinLnBrk="0">
        <a:lnSpc>
          <a:spcPct val="13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4pPr>
      <a:lvl5pPr marL="0" marR="0" indent="0" algn="l" defTabSz="309563" rtl="0" latinLnBrk="0">
        <a:lnSpc>
          <a:spcPct val="13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5pPr>
      <a:lvl6pPr marL="0" marR="0" indent="428625" algn="l" defTabSz="309563" rtl="0" latinLnBrk="0">
        <a:lnSpc>
          <a:spcPct val="13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6pPr>
      <a:lvl7pPr marL="0" marR="0" indent="514350" algn="l" defTabSz="309563" rtl="0" latinLnBrk="0">
        <a:lnSpc>
          <a:spcPct val="13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7pPr>
      <a:lvl8pPr marL="0" marR="0" indent="600075" algn="l" defTabSz="309563" rtl="0" latinLnBrk="0">
        <a:lnSpc>
          <a:spcPct val="13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8pPr>
      <a:lvl9pPr marL="0" marR="0" indent="685800" algn="l" defTabSz="309563" rtl="0" latinLnBrk="0">
        <a:lnSpc>
          <a:spcPct val="13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9pPr>
    </p:bodyStyle>
    <p:other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fld id="{EB85B929-1F4A-48C3-A6E9-98B82C20EFAD}" type="datetimeFigureOut">
              <a:rPr lang="sv-SE" kern="0" smtClea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Helvetica Neue Light"/>
              </a:rPr>
              <a:pPr defTabSz="309563" hangingPunct="0">
                <a:lnSpc>
                  <a:spcPct val="130000"/>
                </a:lnSpc>
                <a:spcBef>
                  <a:spcPts val="750"/>
                </a:spcBef>
              </a:pPr>
              <a:t>2022-06-28</a:t>
            </a:fld>
            <a:endParaRPr lang="sv-SE" kern="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kern="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fld id="{DB1FE650-1F31-4C5A-8020-C830D0E12BCA}" type="slidenum">
              <a:rPr lang="sv-SE" kern="0" smtClea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Helvetica Neue Light"/>
              </a:rPr>
              <a:pPr defTabSz="309563" hangingPunct="0">
                <a:lnSpc>
                  <a:spcPct val="130000"/>
                </a:lnSpc>
                <a:spcBef>
                  <a:spcPts val="750"/>
                </a:spcBef>
              </a:pPr>
              <a:t>‹#›</a:t>
            </a:fld>
            <a:endParaRPr lang="sv-SE" kern="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0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2.png"/><Relationship Id="rId4" Type="http://schemas.openxmlformats.org/officeDocument/2006/relationships/hyperlink" Target="https://url11.mailanyone.net/scanner?m=1o5tHZ-0005DU-64&amp;d=3|mail/90/1656353400/1o5tHZ-0005DU-64|in11b|57e1b682|13554032|12436148|62B9F3F53C97BF0DD5D19ACE4E7C9452&amp;s=QRb-LvvDQbI4VMPURP9JFk_MQ0k&amp;o=https://rapporter.skr.se/nara-vard-2021-och-2022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0.png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Psykisk%20h&#228;lsa%20-%20Beslut%20RD%20-%202022-06-03.pdf" TargetMode="External"/><Relationship Id="rId2" Type="http://schemas.openxmlformats.org/officeDocument/2006/relationships/hyperlink" Target="God%20och%20n&#228;ra%20v&#229;rd%20-%20Beslut%20RSO%20-%202022-06-07.pdf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3289" y="2905988"/>
            <a:ext cx="6497905" cy="1011503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0" dirty="0" smtClean="0"/>
              <a:t>Utskott </a:t>
            </a:r>
            <a:r>
              <a:rPr lang="sv-SE" b="0" dirty="0"/>
              <a:t>Nära </a:t>
            </a:r>
            <a:r>
              <a:rPr lang="sv-SE" b="0" dirty="0" smtClean="0"/>
              <a:t>vård</a:t>
            </a:r>
            <a:br>
              <a:rPr lang="sv-SE" b="0" dirty="0" smtClean="0"/>
            </a:br>
            <a:r>
              <a:rPr lang="sv-SE" b="0" dirty="0" smtClean="0"/>
              <a:t>220628 </a:t>
            </a:r>
            <a:r>
              <a:rPr lang="sv-SE" dirty="0" smtClean="0"/>
              <a:t>	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08" y="591530"/>
            <a:ext cx="2396068" cy="19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objekt 50">
            <a:extLst>
              <a:ext uri="{FF2B5EF4-FFF2-40B4-BE49-F238E27FC236}">
                <a16:creationId xmlns:a16="http://schemas.microsoft.com/office/drawing/2014/main" xmlns="" id="{36F22167-CAF7-66BC-4A32-7F00ACB13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22" name="Linje"/>
          <p:cNvSpPr/>
          <p:nvPr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323" name="Linje"/>
          <p:cNvSpPr/>
          <p:nvPr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324" name="Linje"/>
          <p:cNvSpPr/>
          <p:nvPr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325" name="dåtid"/>
          <p:cNvSpPr txBox="1"/>
          <p:nvPr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/>
              <a:t>dåtid</a:t>
            </a:r>
          </a:p>
        </p:txBody>
      </p:sp>
      <p:sp>
        <p:nvSpPr>
          <p:cNvPr id="327" name="nutid"/>
          <p:cNvSpPr txBox="1"/>
          <p:nvPr/>
        </p:nvSpPr>
        <p:spPr>
          <a:xfrm>
            <a:off x="8126320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/>
              <a:t>nutid</a:t>
            </a:r>
          </a:p>
        </p:txBody>
      </p:sp>
      <p:sp>
        <p:nvSpPr>
          <p:cNvPr id="328" name="Överenskommelse mellan SKR och staten om Nära vård (2019)"/>
          <p:cNvSpPr txBox="1"/>
          <p:nvPr/>
        </p:nvSpPr>
        <p:spPr>
          <a:xfrm>
            <a:off x="1021962" y="2669673"/>
            <a:ext cx="1539784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lang="sv-SE" sz="750" b="1" kern="0" dirty="0">
              <a:solidFill>
                <a:srgbClr val="000000"/>
              </a:solidFill>
            </a:endParaRPr>
          </a:p>
        </p:txBody>
      </p:sp>
      <p:sp>
        <p:nvSpPr>
          <p:cNvPr id="337" name="Lärandeforum patient-kontrakt skapas (2019)"/>
          <p:cNvSpPr txBox="1"/>
          <p:nvPr/>
        </p:nvSpPr>
        <p:spPr>
          <a:xfrm>
            <a:off x="1072249" y="3553892"/>
            <a:ext cx="1249955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338" name="Styrning"/>
          <p:cNvSpPr txBox="1"/>
          <p:nvPr/>
        </p:nvSpPr>
        <p:spPr>
          <a:xfrm>
            <a:off x="1331883" y="1661026"/>
            <a:ext cx="1715880" cy="24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500" b="1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1200" kern="0" dirty="0" err="1"/>
              <a:t>Styrning</a:t>
            </a:r>
            <a:r>
              <a:rPr lang="sv-SE" sz="1200" kern="0" dirty="0"/>
              <a:t> och ledning</a:t>
            </a:r>
            <a:endParaRPr sz="1200" kern="0" dirty="0"/>
          </a:p>
        </p:txBody>
      </p:sp>
      <p:sp>
        <p:nvSpPr>
          <p:cNvPr id="340" name="Stöd och utveckling från SKR"/>
          <p:cNvSpPr txBox="1"/>
          <p:nvPr/>
        </p:nvSpPr>
        <p:spPr>
          <a:xfrm>
            <a:off x="5151963" y="511309"/>
            <a:ext cx="2773284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>
              <a:lnSpc>
                <a:spcPct val="110000"/>
              </a:lnSpc>
              <a:defRPr sz="6000" b="1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spcBef>
                <a:spcPts val="750"/>
              </a:spcBef>
            </a:pPr>
            <a:r>
              <a:rPr sz="2250" kern="0"/>
              <a:t>Stöd och utveckling från SKR</a:t>
            </a:r>
          </a:p>
        </p:txBody>
      </p:sp>
      <p:sp>
        <p:nvSpPr>
          <p:cNvPr id="341" name="Linje"/>
          <p:cNvSpPr/>
          <p:nvPr/>
        </p:nvSpPr>
        <p:spPr>
          <a:xfrm flipV="1">
            <a:off x="8014398" y="458900"/>
            <a:ext cx="0" cy="769075"/>
          </a:xfrm>
          <a:prstGeom prst="line">
            <a:avLst/>
          </a:prstGeom>
          <a:ln w="76200">
            <a:solidFill>
              <a:srgbClr val="F6AB1B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342" name="Cirkel"/>
          <p:cNvSpPr/>
          <p:nvPr/>
        </p:nvSpPr>
        <p:spPr>
          <a:xfrm>
            <a:off x="7976184" y="452393"/>
            <a:ext cx="76428" cy="76428"/>
          </a:xfrm>
          <a:prstGeom prst="ellipse">
            <a:avLst/>
          </a:prstGeom>
          <a:solidFill>
            <a:srgbClr val="F6AB1B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343" name="Cirkel"/>
          <p:cNvSpPr/>
          <p:nvPr/>
        </p:nvSpPr>
        <p:spPr>
          <a:xfrm>
            <a:off x="7976184" y="1157243"/>
            <a:ext cx="76428" cy="76428"/>
          </a:xfrm>
          <a:prstGeom prst="ellipse">
            <a:avLst/>
          </a:prstGeom>
          <a:solidFill>
            <a:srgbClr val="F6AB1B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371" name="Samverkan"/>
          <p:cNvSpPr txBox="1"/>
          <p:nvPr/>
        </p:nvSpPr>
        <p:spPr>
          <a:xfrm>
            <a:off x="1318592" y="2800111"/>
            <a:ext cx="856004" cy="24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500" b="1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1200" kern="0" dirty="0" err="1"/>
              <a:t>Samverkan</a:t>
            </a:r>
            <a:endParaRPr sz="1200" kern="0" dirty="0"/>
          </a:p>
        </p:txBody>
      </p:sp>
      <p:sp>
        <p:nvSpPr>
          <p:cNvPr id="374" name="Mötesforum skapas med lokala samordnare (2019)"/>
          <p:cNvSpPr txBox="1"/>
          <p:nvPr/>
        </p:nvSpPr>
        <p:spPr>
          <a:xfrm>
            <a:off x="959833" y="3106047"/>
            <a:ext cx="1201929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lang="sv-SE" sz="750" b="1" kern="0" dirty="0">
              <a:solidFill>
                <a:srgbClr val="000000"/>
              </a:solidFill>
            </a:endParaRPr>
          </a:p>
        </p:txBody>
      </p:sp>
      <p:sp>
        <p:nvSpPr>
          <p:cNvPr id="379" name="Forum för dialog med patient- och brukarrörelse (2020"/>
          <p:cNvSpPr txBox="1"/>
          <p:nvPr/>
        </p:nvSpPr>
        <p:spPr>
          <a:xfrm>
            <a:off x="1082781" y="4011785"/>
            <a:ext cx="1418145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b="1" kern="0" dirty="0">
              <a:solidFill>
                <a:srgbClr val="000000"/>
              </a:solidFill>
            </a:endParaRPr>
          </a:p>
        </p:txBody>
      </p:sp>
      <p:sp>
        <p:nvSpPr>
          <p:cNvPr id="392" name="Kunskapsunderlag från SKR:…"/>
          <p:cNvSpPr txBox="1"/>
          <p:nvPr/>
        </p:nvSpPr>
        <p:spPr>
          <a:xfrm>
            <a:off x="4881573" y="2706063"/>
            <a:ext cx="1689807" cy="146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defTabSz="309563" hangingPunct="0">
              <a:lnSpc>
                <a:spcPct val="110000"/>
              </a:lnSpc>
              <a:spcBef>
                <a:spcPts val="113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638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Kunskap"/>
          <p:cNvSpPr txBox="1"/>
          <p:nvPr/>
        </p:nvSpPr>
        <p:spPr>
          <a:xfrm>
            <a:off x="5781796" y="2241018"/>
            <a:ext cx="1876502" cy="24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500" b="1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1200" kern="0" dirty="0" err="1"/>
              <a:t>Kunskap</a:t>
            </a:r>
            <a:r>
              <a:rPr lang="sv-SE" sz="1200" kern="0" dirty="0"/>
              <a:t> och reformer</a:t>
            </a:r>
            <a:endParaRPr sz="1200" kern="0" dirty="0"/>
          </a:p>
        </p:txBody>
      </p:sp>
      <p:sp>
        <p:nvSpPr>
          <p:cNvPr id="334" name="Skapat ledarskaps-program (2018)"/>
          <p:cNvSpPr txBox="1"/>
          <p:nvPr/>
        </p:nvSpPr>
        <p:spPr>
          <a:xfrm>
            <a:off x="785044" y="1195552"/>
            <a:ext cx="1530017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158" name="framtid">
            <a:extLst>
              <a:ext uri="{FF2B5EF4-FFF2-40B4-BE49-F238E27FC236}">
                <a16:creationId xmlns:a16="http://schemas.microsoft.com/office/drawing/2014/main" xmlns="" id="{400D87B5-B5F6-614E-A744-85A6E571B7E8}"/>
              </a:ext>
            </a:extLst>
          </p:cNvPr>
          <p:cNvSpPr txBox="1"/>
          <p:nvPr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err="1"/>
              <a:t>framtid</a:t>
            </a:r>
            <a:endParaRPr sz="488" kern="0"/>
          </a:p>
        </p:txBody>
      </p:sp>
      <p:sp>
        <p:nvSpPr>
          <p:cNvPr id="164" name="Tillsatt samordnare (2017)">
            <a:extLst>
              <a:ext uri="{FF2B5EF4-FFF2-40B4-BE49-F238E27FC236}">
                <a16:creationId xmlns:a16="http://schemas.microsoft.com/office/drawing/2014/main" xmlns="" id="{568569C4-D71C-DC44-BA65-D0417F25BA5B}"/>
              </a:ext>
            </a:extLst>
          </p:cNvPr>
          <p:cNvSpPr txBox="1"/>
          <p:nvPr/>
        </p:nvSpPr>
        <p:spPr>
          <a:xfrm>
            <a:off x="785045" y="899123"/>
            <a:ext cx="1165241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43" name="Utredning ”Styrning för en mer jämlik vård” Stiernstedt (2017)">
            <a:extLst>
              <a:ext uri="{FF2B5EF4-FFF2-40B4-BE49-F238E27FC236}">
                <a16:creationId xmlns:a16="http://schemas.microsoft.com/office/drawing/2014/main" xmlns="" id="{E6C22E32-EB5D-0763-2257-8778FD90606D}"/>
              </a:ext>
            </a:extLst>
          </p:cNvPr>
          <p:cNvSpPr txBox="1"/>
          <p:nvPr/>
        </p:nvSpPr>
        <p:spPr>
          <a:xfrm>
            <a:off x="1331883" y="2006957"/>
            <a:ext cx="26030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Tillsatt samordnare (2017) 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Skapat ledarskapsprogram (2018)</a:t>
            </a:r>
          </a:p>
        </p:txBody>
      </p:sp>
      <p:sp>
        <p:nvSpPr>
          <p:cNvPr id="48" name="Utredning ”Styrning för en mer jämlik vård” Stiernstedt (2017)">
            <a:extLst>
              <a:ext uri="{FF2B5EF4-FFF2-40B4-BE49-F238E27FC236}">
                <a16:creationId xmlns:a16="http://schemas.microsoft.com/office/drawing/2014/main" xmlns="" id="{0DFADB60-D72E-8ADA-357F-8168F5B9A3B0}"/>
              </a:ext>
            </a:extLst>
          </p:cNvPr>
          <p:cNvSpPr txBox="1"/>
          <p:nvPr/>
        </p:nvSpPr>
        <p:spPr>
          <a:xfrm>
            <a:off x="1304419" y="3163774"/>
            <a:ext cx="2408265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b="1" kern="0" dirty="0">
                <a:solidFill>
                  <a:prstClr val="black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Överenskommelse mellan SKR och staten om Nära vård (2019) </a:t>
            </a:r>
            <a:endParaRPr lang="sv-SE" sz="1000" b="1" kern="0" dirty="0">
              <a:solidFill>
                <a:prstClr val="black"/>
              </a:solidFill>
            </a:endParaRP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 err="1">
                <a:solidFill>
                  <a:srgbClr val="000000"/>
                </a:solidFill>
              </a:rPr>
              <a:t>Mötesforum</a:t>
            </a:r>
            <a:r>
              <a:rPr lang="sv-SE" sz="1000" kern="0" dirty="0">
                <a:solidFill>
                  <a:srgbClr val="000000"/>
                </a:solidFill>
              </a:rPr>
              <a:t> skapas med lokala samordnare (2019)  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Lärandeforum </a:t>
            </a:r>
            <a:r>
              <a:rPr lang="sv-SE" sz="1000" kern="0" dirty="0" err="1">
                <a:solidFill>
                  <a:srgbClr val="000000"/>
                </a:solidFill>
              </a:rPr>
              <a:t>patientkontrakt</a:t>
            </a:r>
            <a:r>
              <a:rPr lang="sv-SE" sz="1000" kern="0" dirty="0">
                <a:solidFill>
                  <a:srgbClr val="000000"/>
                </a:solidFill>
              </a:rPr>
              <a:t> skapas (2019)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Forum för dialog med patient- och brukarrörelse (2020)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endParaRPr lang="sv-SE" sz="750" kern="0" dirty="0">
              <a:solidFill>
                <a:srgbClr val="000000"/>
              </a:solidFill>
            </a:endParaRPr>
          </a:p>
        </p:txBody>
      </p:sp>
      <p:sp>
        <p:nvSpPr>
          <p:cNvPr id="53" name="Kunskapsunderlag från SKR:…">
            <a:extLst>
              <a:ext uri="{FF2B5EF4-FFF2-40B4-BE49-F238E27FC236}">
                <a16:creationId xmlns:a16="http://schemas.microsoft.com/office/drawing/2014/main" xmlns="" id="{80B08CB2-1A59-6DB3-912A-C81352EA9880}"/>
              </a:ext>
            </a:extLst>
          </p:cNvPr>
          <p:cNvSpPr txBox="1"/>
          <p:nvPr/>
        </p:nvSpPr>
        <p:spPr>
          <a:xfrm>
            <a:off x="5551404" y="2566821"/>
            <a:ext cx="2156838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marL="136327" indent="-65484" defTabSz="309563" hangingPunct="0">
              <a:lnSpc>
                <a:spcPct val="110000"/>
              </a:lnSpc>
              <a:spcBef>
                <a:spcPts val="113"/>
              </a:spcBef>
              <a:buClr>
                <a:srgbClr val="F6AB1B"/>
              </a:buClr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Kunskapsunderlag</a:t>
            </a:r>
            <a:r>
              <a:rPr sz="1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från</a:t>
            </a:r>
            <a:r>
              <a:rPr sz="1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SKR: </a:t>
            </a:r>
          </a:p>
          <a:p>
            <a:pPr marL="151805" lvl="1" indent="-20241" defTabSz="309563" hangingPunct="0">
              <a:lnSpc>
                <a:spcPct val="110000"/>
              </a:lnSpc>
              <a:spcBef>
                <a:spcPts val="113"/>
              </a:spcBef>
              <a:buClr>
                <a:srgbClr val="F6AB1B"/>
              </a:buClr>
              <a:buSzPct val="100000"/>
              <a:buFont typeface="Arial"/>
              <a:buChar char="-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sv-SE"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Handbok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att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driva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omställning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till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Nära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vård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(2020) </a:t>
            </a:r>
            <a:endParaRPr sz="1000" kern="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805" lvl="1" indent="-20241" defTabSz="309563" hangingPunct="0">
              <a:lnSpc>
                <a:spcPct val="110000"/>
              </a:lnSpc>
              <a:spcBef>
                <a:spcPts val="113"/>
              </a:spcBef>
              <a:buClr>
                <a:srgbClr val="F6AB1B"/>
              </a:buClr>
              <a:buSzPct val="100000"/>
              <a:buFont typeface="Arial"/>
              <a:buChar char="-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sv-SE"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Att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följa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omställningen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till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Nära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vård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översikt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av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mått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indikatorer</a:t>
            </a:r>
            <a:r>
              <a:rPr sz="10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, 2019</a:t>
            </a:r>
          </a:p>
          <a:p>
            <a:pPr marL="151805" lvl="1" indent="-20241" defTabSz="309563" hangingPunct="0">
              <a:lnSpc>
                <a:spcPct val="110000"/>
              </a:lnSpc>
              <a:spcBef>
                <a:spcPts val="113"/>
              </a:spcBef>
              <a:buClr>
                <a:srgbClr val="F6AB1B"/>
              </a:buClr>
              <a:buSzPct val="100000"/>
              <a:buFont typeface="Arial"/>
              <a:buChar char="-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sv-SE"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Nära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vård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Nya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sätt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utvärdera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ändamålsenlighet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systemeffekter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2020</a:t>
            </a: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xmlns="" id="{AEDCE7DD-1F62-B1C3-E224-F274EA03DF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55" y="2593873"/>
            <a:ext cx="648229" cy="669875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xmlns="" id="{F5BA35B1-6EB1-98A7-98B5-8C1AF18137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37" y="2131791"/>
            <a:ext cx="519774" cy="519774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xmlns="" id="{E8079558-958A-4838-BBDE-843DEB17D7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4" y="1469983"/>
            <a:ext cx="623691" cy="62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objekt 38">
            <a:extLst>
              <a:ext uri="{FF2B5EF4-FFF2-40B4-BE49-F238E27FC236}">
                <a16:creationId xmlns:a16="http://schemas.microsoft.com/office/drawing/2014/main" xmlns="" id="{C254C008-37DD-C511-8C81-D9A5E39FD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74" name="Linje"/>
          <p:cNvSpPr/>
          <p:nvPr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475" name="Linje"/>
          <p:cNvSpPr/>
          <p:nvPr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476" name="Linje"/>
          <p:cNvSpPr/>
          <p:nvPr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477" name="dåtid"/>
          <p:cNvSpPr txBox="1"/>
          <p:nvPr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/>
              <a:t>dåtid</a:t>
            </a:r>
          </a:p>
        </p:txBody>
      </p:sp>
      <p:sp>
        <p:nvSpPr>
          <p:cNvPr id="480" name="nutid"/>
          <p:cNvSpPr txBox="1"/>
          <p:nvPr/>
        </p:nvSpPr>
        <p:spPr>
          <a:xfrm>
            <a:off x="8126320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/>
              <a:t>nutid</a:t>
            </a:r>
          </a:p>
        </p:txBody>
      </p:sp>
      <p:sp>
        <p:nvSpPr>
          <p:cNvPr id="483" name="Växelverkan Nära vård och pandemin för att utveckla arbetssätt och samverkan"/>
          <p:cNvSpPr txBox="1"/>
          <p:nvPr/>
        </p:nvSpPr>
        <p:spPr>
          <a:xfrm>
            <a:off x="531729" y="1719208"/>
            <a:ext cx="86021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486" name="Fler digitala tjänster"/>
          <p:cNvSpPr txBox="1"/>
          <p:nvPr/>
        </p:nvSpPr>
        <p:spPr>
          <a:xfrm>
            <a:off x="1549545" y="1631606"/>
            <a:ext cx="111987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b="1" kern="0" dirty="0">
              <a:solidFill>
                <a:srgbClr val="000000"/>
              </a:solidFill>
            </a:endParaRPr>
          </a:p>
        </p:txBody>
      </p:sp>
      <p:sp>
        <p:nvSpPr>
          <p:cNvPr id="489" name="Personer i mer än hälften av alla län kan få vård via mobila team"/>
          <p:cNvSpPr txBox="1"/>
          <p:nvPr/>
        </p:nvSpPr>
        <p:spPr>
          <a:xfrm>
            <a:off x="2766537" y="1663173"/>
            <a:ext cx="86021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b="1" kern="0" dirty="0">
              <a:solidFill>
                <a:srgbClr val="000000"/>
              </a:solidFill>
            </a:endParaRPr>
          </a:p>
        </p:txBody>
      </p:sp>
      <p:sp>
        <p:nvSpPr>
          <p:cNvPr id="492" name="Flera samskapar – patienter, vård och omsorg tillsammans"/>
          <p:cNvSpPr txBox="1"/>
          <p:nvPr/>
        </p:nvSpPr>
        <p:spPr>
          <a:xfrm>
            <a:off x="3869929" y="1698848"/>
            <a:ext cx="111987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495" name="Större fokus på hälso-…"/>
          <p:cNvSpPr txBox="1"/>
          <p:nvPr/>
        </p:nvSpPr>
        <p:spPr>
          <a:xfrm>
            <a:off x="5135216" y="1849913"/>
            <a:ext cx="86021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defTabSz="309563" hangingPunct="0">
              <a:lnSpc>
                <a:spcPct val="11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7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Teambaserade arbetssätt"/>
          <p:cNvSpPr txBox="1"/>
          <p:nvPr/>
        </p:nvSpPr>
        <p:spPr>
          <a:xfrm>
            <a:off x="6253631" y="2054656"/>
            <a:ext cx="779184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71" name="framtid">
            <a:extLst>
              <a:ext uri="{FF2B5EF4-FFF2-40B4-BE49-F238E27FC236}">
                <a16:creationId xmlns:a16="http://schemas.microsoft.com/office/drawing/2014/main" xmlns="" id="{F90A27BD-022D-E540-99E1-F520C70E656E}"/>
              </a:ext>
            </a:extLst>
          </p:cNvPr>
          <p:cNvSpPr txBox="1"/>
          <p:nvPr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err="1"/>
              <a:t>framtid</a:t>
            </a:r>
            <a:endParaRPr sz="488" kern="0"/>
          </a:p>
        </p:txBody>
      </p:sp>
      <p:sp>
        <p:nvSpPr>
          <p:cNvPr id="43" name="Teambaserade arbetssätt">
            <a:extLst>
              <a:ext uri="{FF2B5EF4-FFF2-40B4-BE49-F238E27FC236}">
                <a16:creationId xmlns:a16="http://schemas.microsoft.com/office/drawing/2014/main" xmlns="" id="{E6F50164-0D90-78CC-2EE5-F413D7FE0BA1}"/>
              </a:ext>
            </a:extLst>
          </p:cNvPr>
          <p:cNvSpPr txBox="1"/>
          <p:nvPr/>
        </p:nvSpPr>
        <p:spPr>
          <a:xfrm>
            <a:off x="5661184" y="2672123"/>
            <a:ext cx="1413398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38" name="Mönster växer fram och gör avtryck">
            <a:extLst>
              <a:ext uri="{FF2B5EF4-FFF2-40B4-BE49-F238E27FC236}">
                <a16:creationId xmlns:a16="http://schemas.microsoft.com/office/drawing/2014/main" xmlns="" id="{2790AC78-4D5D-D55B-56C5-5CC65CE77724}"/>
              </a:ext>
            </a:extLst>
          </p:cNvPr>
          <p:cNvSpPr txBox="1"/>
          <p:nvPr/>
        </p:nvSpPr>
        <p:spPr>
          <a:xfrm>
            <a:off x="2189965" y="2091577"/>
            <a:ext cx="4764071" cy="1092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lnSpc>
                <a:spcPct val="110000"/>
              </a:lnSpc>
              <a:defRPr sz="6000" b="1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309563" hangingPunct="0">
              <a:spcBef>
                <a:spcPts val="750"/>
              </a:spcBef>
            </a:pPr>
            <a:r>
              <a:rPr lang="sv-SE" sz="6225" kern="0" dirty="0"/>
              <a:t>NUTID</a:t>
            </a:r>
            <a:endParaRPr sz="6225" kern="0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xmlns="" id="{B51B0868-6E07-90D7-2CE1-8C0A4FEF9A2E}"/>
              </a:ext>
            </a:extLst>
          </p:cNvPr>
          <p:cNvSpPr/>
          <p:nvPr/>
        </p:nvSpPr>
        <p:spPr>
          <a:xfrm>
            <a:off x="4475821" y="3024725"/>
            <a:ext cx="192359" cy="388251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xmlns="" id="{DAA04073-3DFF-288A-B24B-483B02C4F40A}"/>
              </a:ext>
            </a:extLst>
          </p:cNvPr>
          <p:cNvSpPr/>
          <p:nvPr/>
        </p:nvSpPr>
        <p:spPr>
          <a:xfrm>
            <a:off x="4797442" y="3024725"/>
            <a:ext cx="192359" cy="388251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Calibri Light" panose="020F0302020204030204"/>
              <a:sym typeface="Helvetica Neue Light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xmlns="" id="{B919C563-5F45-ED7C-C629-275E8DFBEFA0}"/>
              </a:ext>
            </a:extLst>
          </p:cNvPr>
          <p:cNvSpPr/>
          <p:nvPr/>
        </p:nvSpPr>
        <p:spPr>
          <a:xfrm>
            <a:off x="4154199" y="3024725"/>
            <a:ext cx="192359" cy="388251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Calibri Light" panose="020F0302020204030204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06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ildobjekt 49">
            <a:extLst>
              <a:ext uri="{FF2B5EF4-FFF2-40B4-BE49-F238E27FC236}">
                <a16:creationId xmlns:a16="http://schemas.microsoft.com/office/drawing/2014/main" xmlns="" id="{19016A85-7C87-98C1-67CC-D89012245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2" name="Linje"/>
          <p:cNvSpPr/>
          <p:nvPr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03" name="Linje"/>
          <p:cNvSpPr/>
          <p:nvPr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04" name="Linje"/>
          <p:cNvSpPr/>
          <p:nvPr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405" name="dåtid"/>
          <p:cNvSpPr txBox="1"/>
          <p:nvPr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/>
            </a:pPr>
            <a:r>
              <a:rPr sz="488" kern="0"/>
              <a:t>dåtid</a:t>
            </a:r>
          </a:p>
        </p:txBody>
      </p:sp>
      <p:sp>
        <p:nvSpPr>
          <p:cNvPr id="407" name="nutid"/>
          <p:cNvSpPr txBox="1"/>
          <p:nvPr/>
        </p:nvSpPr>
        <p:spPr>
          <a:xfrm>
            <a:off x="8126320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/>
            </a:pPr>
            <a:r>
              <a:rPr sz="488" kern="0"/>
              <a:t>nutid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xmlns="" id="{C1DC0013-A303-2041-ADF7-79C9CBB4417C}"/>
              </a:ext>
            </a:extLst>
          </p:cNvPr>
          <p:cNvGrpSpPr/>
          <p:nvPr/>
        </p:nvGrpSpPr>
        <p:grpSpPr>
          <a:xfrm>
            <a:off x="4993592" y="452393"/>
            <a:ext cx="3344770" cy="859135"/>
            <a:chOff x="13316244" y="1206380"/>
            <a:chExt cx="8919387" cy="2291025"/>
          </a:xfrm>
        </p:grpSpPr>
        <p:sp>
          <p:nvSpPr>
            <p:cNvPr id="408" name="Mönster växer fram och gör avtryck"/>
            <p:cNvSpPr txBox="1"/>
            <p:nvPr/>
          </p:nvSpPr>
          <p:spPr>
            <a:xfrm>
              <a:off x="13316244" y="1363489"/>
              <a:ext cx="8579747" cy="21339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 algn="r">
                <a:lnSpc>
                  <a:spcPct val="110000"/>
                </a:lnSpc>
                <a:defRPr sz="6000" b="1">
                  <a:solidFill>
                    <a:srgbClr val="EF402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defTabSz="309563" hangingPunct="0">
                <a:spcBef>
                  <a:spcPts val="750"/>
                </a:spcBef>
                <a:defRPr/>
              </a:pPr>
              <a:r>
                <a:rPr sz="2250" kern="0" dirty="0" err="1"/>
                <a:t>Mönster</a:t>
              </a:r>
              <a:r>
                <a:rPr sz="2250" kern="0" dirty="0"/>
                <a:t> </a:t>
              </a:r>
              <a:r>
                <a:rPr sz="2250" kern="0" dirty="0" err="1"/>
                <a:t>växer</a:t>
              </a:r>
              <a:r>
                <a:rPr sz="2250" kern="0" dirty="0"/>
                <a:t> </a:t>
              </a:r>
              <a:r>
                <a:rPr sz="2250" kern="0" dirty="0" err="1"/>
                <a:t>fram</a:t>
              </a:r>
              <a:r>
                <a:rPr sz="2250" kern="0" dirty="0"/>
                <a:t> </a:t>
              </a:r>
              <a:r>
                <a:rPr sz="2250" kern="0" dirty="0" err="1"/>
                <a:t>och</a:t>
              </a:r>
              <a:r>
                <a:rPr sz="2250" kern="0" dirty="0"/>
                <a:t> </a:t>
              </a:r>
              <a:r>
                <a:rPr sz="2250" kern="0" dirty="0" err="1"/>
                <a:t>gör</a:t>
              </a:r>
              <a:r>
                <a:rPr sz="2250" kern="0" dirty="0"/>
                <a:t> </a:t>
              </a:r>
              <a:r>
                <a:rPr sz="2250" kern="0" dirty="0" err="1"/>
                <a:t>avtryck</a:t>
              </a:r>
              <a:endParaRPr sz="2250" kern="0" dirty="0"/>
            </a:p>
          </p:txBody>
        </p:sp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xmlns="" id="{AE101844-B99F-9E48-80A9-6AA827EB7C38}"/>
                </a:ext>
              </a:extLst>
            </p:cNvPr>
            <p:cNvGrpSpPr/>
            <p:nvPr/>
          </p:nvGrpSpPr>
          <p:grpSpPr>
            <a:xfrm>
              <a:off x="22031824" y="1206380"/>
              <a:ext cx="203807" cy="2083407"/>
              <a:chOff x="22031824" y="1206380"/>
              <a:chExt cx="203807" cy="2083407"/>
            </a:xfrm>
          </p:grpSpPr>
          <p:sp>
            <p:nvSpPr>
              <p:cNvPr id="409" name="Linje"/>
              <p:cNvSpPr/>
              <p:nvPr/>
            </p:nvSpPr>
            <p:spPr>
              <a:xfrm flipV="1">
                <a:off x="22133727" y="1223732"/>
                <a:ext cx="1" cy="2050867"/>
              </a:xfrm>
              <a:prstGeom prst="line">
                <a:avLst/>
              </a:prstGeom>
              <a:ln w="76200">
                <a:solidFill>
                  <a:srgbClr val="EF4023"/>
                </a:solidFill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309563" hangingPunct="0">
                  <a:lnSpc>
                    <a:spcPct val="130000"/>
                  </a:lnSpc>
                  <a:spcBef>
                    <a:spcPts val="750"/>
                  </a:spcBef>
                  <a:defRPr sz="1800">
                    <a:solidFill>
                      <a:srgbClr val="000000"/>
                    </a:solidFill>
                  </a:defRPr>
                </a:pPr>
                <a:endParaRPr sz="675" kern="0" dirty="0">
                  <a:solidFill>
                    <a:srgbClr val="000000"/>
                  </a:solidFill>
                  <a:latin typeface="Helvetica Neue Light"/>
                  <a:sym typeface="Helvetica Neue Light"/>
                </a:endParaRPr>
              </a:p>
            </p:txBody>
          </p:sp>
          <p:sp>
            <p:nvSpPr>
              <p:cNvPr id="410" name="Cirkel"/>
              <p:cNvSpPr/>
              <p:nvPr/>
            </p:nvSpPr>
            <p:spPr>
              <a:xfrm>
                <a:off x="22031824" y="1206380"/>
                <a:ext cx="203807" cy="203807"/>
              </a:xfrm>
              <a:prstGeom prst="ellipse">
                <a:avLst/>
              </a:prstGeom>
              <a:solidFill>
                <a:srgbClr val="EF4023"/>
              </a:solidFill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309563" hangingPunct="0">
                  <a:lnSpc>
                    <a:spcPct val="130000"/>
                  </a:lnSpc>
                  <a:spcBef>
                    <a:spcPts val="750"/>
                  </a:spcBef>
                  <a:defRPr sz="1800">
                    <a:solidFill>
                      <a:srgbClr val="000000"/>
                    </a:solidFill>
                  </a:defRPr>
                </a:pPr>
                <a:endParaRPr sz="675" kern="0">
                  <a:solidFill>
                    <a:srgbClr val="000000"/>
                  </a:solidFill>
                  <a:latin typeface="Helvetica Neue Light"/>
                  <a:sym typeface="Helvetica Neue Light"/>
                </a:endParaRPr>
              </a:p>
            </p:txBody>
          </p:sp>
          <p:sp>
            <p:nvSpPr>
              <p:cNvPr id="411" name="Cirkel"/>
              <p:cNvSpPr/>
              <p:nvPr/>
            </p:nvSpPr>
            <p:spPr>
              <a:xfrm>
                <a:off x="22031824" y="3085980"/>
                <a:ext cx="203807" cy="203807"/>
              </a:xfrm>
              <a:prstGeom prst="ellipse">
                <a:avLst/>
              </a:prstGeom>
              <a:solidFill>
                <a:srgbClr val="EF4023"/>
              </a:solidFill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309563" hangingPunct="0">
                  <a:lnSpc>
                    <a:spcPct val="130000"/>
                  </a:lnSpc>
                  <a:spcBef>
                    <a:spcPts val="750"/>
                  </a:spcBef>
                  <a:defRPr sz="1800">
                    <a:solidFill>
                      <a:srgbClr val="000000"/>
                    </a:solidFill>
                  </a:defRPr>
                </a:pPr>
                <a:endParaRPr sz="675" kern="0">
                  <a:solidFill>
                    <a:srgbClr val="000000"/>
                  </a:solidFill>
                  <a:latin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74" name="framtid">
            <a:extLst>
              <a:ext uri="{FF2B5EF4-FFF2-40B4-BE49-F238E27FC236}">
                <a16:creationId xmlns:a16="http://schemas.microsoft.com/office/drawing/2014/main" xmlns="" id="{0E99886F-9E1D-3444-BD61-6D2601C5FE68}"/>
              </a:ext>
            </a:extLst>
          </p:cNvPr>
          <p:cNvSpPr txBox="1"/>
          <p:nvPr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/>
            </a:pPr>
            <a:r>
              <a:rPr sz="488" kern="0" err="1"/>
              <a:t>framtid</a:t>
            </a:r>
            <a:endParaRPr sz="488" kern="0"/>
          </a:p>
        </p:txBody>
      </p:sp>
      <p:sp>
        <p:nvSpPr>
          <p:cNvPr id="413" name="Gemensamma målbilder för nära vård i de flesta av alla län"/>
          <p:cNvSpPr txBox="1"/>
          <p:nvPr/>
        </p:nvSpPr>
        <p:spPr>
          <a:xfrm>
            <a:off x="233497" y="1700061"/>
            <a:ext cx="77568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/>
            </a:pPr>
            <a:endParaRPr sz="750" b="1" kern="0" dirty="0">
              <a:solidFill>
                <a:srgbClr val="000000"/>
              </a:solidFill>
            </a:endParaRPr>
          </a:p>
        </p:txBody>
      </p:sp>
      <p:sp>
        <p:nvSpPr>
          <p:cNvPr id="416" name="Fler forum för dialog &amp; samverkan…"/>
          <p:cNvSpPr txBox="1"/>
          <p:nvPr/>
        </p:nvSpPr>
        <p:spPr>
          <a:xfrm>
            <a:off x="1130596" y="1636910"/>
            <a:ext cx="1317388" cy="146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defTabSz="309563" hangingPunct="0">
              <a:lnSpc>
                <a:spcPct val="110000"/>
              </a:lnSpc>
              <a:spcBef>
                <a:spcPts val="75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638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Nära vård i ekonomi-…"/>
          <p:cNvSpPr txBox="1"/>
          <p:nvPr/>
        </p:nvSpPr>
        <p:spPr>
          <a:xfrm>
            <a:off x="2340982" y="769120"/>
            <a:ext cx="1033896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defTabSz="309563" hangingPunct="0">
              <a:lnSpc>
                <a:spcPct val="11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75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Första ekonomiska beräkningar på Nära vård"/>
          <p:cNvSpPr txBox="1"/>
          <p:nvPr/>
        </p:nvSpPr>
        <p:spPr>
          <a:xfrm>
            <a:off x="2487353" y="1638414"/>
            <a:ext cx="1317388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/>
            </a:pPr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454" name="Länssamordnare i länen"/>
          <p:cNvSpPr txBox="1"/>
          <p:nvPr/>
        </p:nvSpPr>
        <p:spPr>
          <a:xfrm>
            <a:off x="3593112" y="920016"/>
            <a:ext cx="1186725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/>
            </a:pPr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457" name="2000 deltagare i digitalt ledarskapsprogram"/>
          <p:cNvSpPr txBox="1"/>
          <p:nvPr/>
        </p:nvSpPr>
        <p:spPr>
          <a:xfrm>
            <a:off x="4652455" y="1729948"/>
            <a:ext cx="616138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/>
            </a:pPr>
            <a:endParaRPr sz="750" b="1" kern="0" dirty="0">
              <a:solidFill>
                <a:srgbClr val="000000"/>
              </a:solidFill>
            </a:endParaRPr>
          </a:p>
        </p:txBody>
      </p:sp>
      <p:sp>
        <p:nvSpPr>
          <p:cNvPr id="78" name="Styrning">
            <a:extLst>
              <a:ext uri="{FF2B5EF4-FFF2-40B4-BE49-F238E27FC236}">
                <a16:creationId xmlns:a16="http://schemas.microsoft.com/office/drawing/2014/main" xmlns="" id="{F521C2AB-80F3-B54E-BFC6-1CB7B91E7280}"/>
              </a:ext>
            </a:extLst>
          </p:cNvPr>
          <p:cNvSpPr txBox="1"/>
          <p:nvPr/>
        </p:nvSpPr>
        <p:spPr>
          <a:xfrm>
            <a:off x="877649" y="1479524"/>
            <a:ext cx="1819320" cy="24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500" b="1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 b="0"/>
            </a:pPr>
            <a:r>
              <a:rPr sz="1200" kern="0" dirty="0" err="1"/>
              <a:t>Styrning</a:t>
            </a:r>
            <a:r>
              <a:rPr lang="sv-SE" sz="1200" kern="0" dirty="0"/>
              <a:t> och ledning</a:t>
            </a:r>
            <a:endParaRPr sz="1200" kern="0" dirty="0"/>
          </a:p>
        </p:txBody>
      </p:sp>
      <p:sp>
        <p:nvSpPr>
          <p:cNvPr id="159" name="Uppföljning fast kontakt SÄBO">
            <a:extLst>
              <a:ext uri="{FF2B5EF4-FFF2-40B4-BE49-F238E27FC236}">
                <a16:creationId xmlns:a16="http://schemas.microsoft.com/office/drawing/2014/main" xmlns="" id="{B3AAD1B7-6064-644D-9F71-96DDB9945CAF}"/>
              </a:ext>
            </a:extLst>
          </p:cNvPr>
          <p:cNvSpPr txBox="1"/>
          <p:nvPr/>
        </p:nvSpPr>
        <p:spPr>
          <a:xfrm>
            <a:off x="3828893" y="1674538"/>
            <a:ext cx="82356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/>
            </a:pPr>
            <a:endParaRPr sz="750" kern="0" dirty="0">
              <a:solidFill>
                <a:srgbClr val="000000"/>
              </a:solidFill>
            </a:endParaRPr>
          </a:p>
        </p:txBody>
      </p:sp>
      <p:pic>
        <p:nvPicPr>
          <p:cNvPr id="117" name="Bildobjekt 116">
            <a:extLst>
              <a:ext uri="{FF2B5EF4-FFF2-40B4-BE49-F238E27FC236}">
                <a16:creationId xmlns:a16="http://schemas.microsoft.com/office/drawing/2014/main" xmlns="" id="{345D8E87-4584-4F1A-0F0B-8821DD13A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3" y="1422906"/>
            <a:ext cx="537439" cy="537439"/>
          </a:xfrm>
          <a:prstGeom prst="rect">
            <a:avLst/>
          </a:prstGeom>
        </p:spPr>
      </p:pic>
      <p:sp>
        <p:nvSpPr>
          <p:cNvPr id="425" name="Kunskap"/>
          <p:cNvSpPr txBox="1"/>
          <p:nvPr/>
        </p:nvSpPr>
        <p:spPr>
          <a:xfrm>
            <a:off x="3573138" y="1726278"/>
            <a:ext cx="634789" cy="24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500" b="1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 b="0"/>
            </a:pPr>
            <a:r>
              <a:rPr sz="1200" kern="0" dirty="0" err="1"/>
              <a:t>Kunskap</a:t>
            </a:r>
            <a:endParaRPr sz="1200" kern="0" dirty="0"/>
          </a:p>
        </p:txBody>
      </p:sp>
      <p:sp>
        <p:nvSpPr>
          <p:cNvPr id="427" name="Ny kunskap och insikter:…"/>
          <p:cNvSpPr txBox="1"/>
          <p:nvPr/>
        </p:nvSpPr>
        <p:spPr>
          <a:xfrm>
            <a:off x="3473991" y="2168687"/>
            <a:ext cx="1849473" cy="1951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marL="85725" indent="-80963" defTabSz="309563" hangingPunct="0">
              <a:lnSpc>
                <a:spcPct val="110000"/>
              </a:lnSpc>
              <a:spcBef>
                <a:spcPts val="375"/>
              </a:spcBef>
              <a:buClr>
                <a:srgbClr val="EF4023"/>
              </a:buClr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kunskap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insikter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66688" indent="-65484" defTabSz="309563" hangingPunct="0">
              <a:lnSpc>
                <a:spcPct val="110000"/>
              </a:lnSpc>
              <a:spcBef>
                <a:spcPts val="113"/>
              </a:spcBef>
              <a:buClr>
                <a:srgbClr val="EF4023"/>
              </a:buClr>
              <a:buSzPct val="100000"/>
              <a:buFont typeface="Arial"/>
              <a:buChar char="-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Värde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vem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(2021)</a:t>
            </a:r>
          </a:p>
          <a:p>
            <a:pPr marL="166688" indent="-65484" defTabSz="309563" hangingPunct="0">
              <a:lnSpc>
                <a:spcPct val="110000"/>
              </a:lnSpc>
              <a:spcBef>
                <a:spcPts val="113"/>
              </a:spcBef>
              <a:buClr>
                <a:srgbClr val="EF4023"/>
              </a:buClr>
              <a:buSzPct val="100000"/>
              <a:buFont typeface="Arial"/>
              <a:buChar char="-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Lärdomar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av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utvärdering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av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Nära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vård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(2021)</a:t>
            </a:r>
          </a:p>
          <a:p>
            <a:pPr marL="166688" indent="-65484" defTabSz="309563" hangingPunct="0">
              <a:lnSpc>
                <a:spcPct val="110000"/>
              </a:lnSpc>
              <a:spcBef>
                <a:spcPts val="113"/>
              </a:spcBef>
              <a:buClr>
                <a:srgbClr val="EF4023"/>
              </a:buClr>
              <a:buSzPct val="100000"/>
              <a:buFont typeface="Arial"/>
              <a:buChar char="-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Del-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årsrapporter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från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kommuner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regioner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samt</a:t>
            </a:r>
            <a:r>
              <a:rPr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SKR </a:t>
            </a:r>
            <a:r>
              <a:rPr lang="sv-SE" sz="1000" u="sng" dirty="0">
                <a:solidFill>
                  <a:srgbClr val="0092D4"/>
                </a:solidFill>
                <a:sym typeface="Arial"/>
                <a:hlinkClick r:id="rId4"/>
              </a:rPr>
              <a:t>https://rapporter.skr.se/nara-vard-2021-och-2022.html</a:t>
            </a:r>
            <a:r>
              <a:rPr lang="sv-SE" sz="1000" dirty="0">
                <a:solidFill>
                  <a:srgbClr val="0092D4"/>
                </a:solidFill>
                <a:sym typeface="Arial"/>
              </a:rPr>
              <a:t> </a:t>
            </a:r>
            <a:endParaRPr lang="sv-SE" sz="1000" kern="0" dirty="0">
              <a:solidFill>
                <a:srgbClr val="0092D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6688" indent="-65484" defTabSz="309563" hangingPunct="0">
              <a:lnSpc>
                <a:spcPct val="110000"/>
              </a:lnSpc>
              <a:spcBef>
                <a:spcPts val="113"/>
              </a:spcBef>
              <a:buClr>
                <a:srgbClr val="EF4023"/>
              </a:buClr>
              <a:buSzPct val="100000"/>
              <a:buFont typeface="Arial"/>
              <a:buChar char="-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sv-SE"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Berättelser i Nära vård-</a:t>
            </a:r>
            <a:r>
              <a:rPr lang="sv-SE" sz="1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podden</a:t>
            </a:r>
            <a:r>
              <a:rPr lang="sv-SE" sz="1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(2019) </a:t>
            </a:r>
            <a:endParaRPr sz="1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Bildobjekt 126">
            <a:extLst>
              <a:ext uri="{FF2B5EF4-FFF2-40B4-BE49-F238E27FC236}">
                <a16:creationId xmlns:a16="http://schemas.microsoft.com/office/drawing/2014/main" xmlns="" id="{A953D3B0-4B8F-75B2-1762-61261A2134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12" y="1617110"/>
            <a:ext cx="477044" cy="477044"/>
          </a:xfrm>
          <a:prstGeom prst="rect">
            <a:avLst/>
          </a:prstGeom>
        </p:spPr>
      </p:pic>
      <p:sp>
        <p:nvSpPr>
          <p:cNvPr id="49" name="Utredning ”Styrning för en mer jämlik vård” Stiernstedt (2017)">
            <a:extLst>
              <a:ext uri="{FF2B5EF4-FFF2-40B4-BE49-F238E27FC236}">
                <a16:creationId xmlns:a16="http://schemas.microsoft.com/office/drawing/2014/main" xmlns="" id="{9DF74330-8D22-68D6-D188-1E6F7B3F7DA9}"/>
              </a:ext>
            </a:extLst>
          </p:cNvPr>
          <p:cNvSpPr txBox="1"/>
          <p:nvPr/>
        </p:nvSpPr>
        <p:spPr>
          <a:xfrm>
            <a:off x="373792" y="2017324"/>
            <a:ext cx="3100199" cy="330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sz="1000" b="1" kern="0" dirty="0">
                <a:solidFill>
                  <a:srgbClr val="000000"/>
                </a:solidFill>
              </a:rPr>
              <a:t>Gemensamma målbilder för nära </a:t>
            </a:r>
            <a:br>
              <a:rPr lang="sv-SE" sz="1000" b="1" kern="0" dirty="0">
                <a:solidFill>
                  <a:srgbClr val="000000"/>
                </a:solidFill>
              </a:rPr>
            </a:br>
            <a:r>
              <a:rPr lang="sv-SE" sz="1000" b="1" kern="0" dirty="0">
                <a:solidFill>
                  <a:srgbClr val="000000"/>
                </a:solidFill>
              </a:rPr>
              <a:t>vård i de flesta av alla län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sz="1000" kern="0" dirty="0">
                <a:solidFill>
                  <a:srgbClr val="000000"/>
                </a:solidFill>
              </a:rPr>
              <a:t>Fler forum för dialog </a:t>
            </a:r>
            <a:br>
              <a:rPr lang="sv-SE" sz="1000" kern="0" dirty="0">
                <a:solidFill>
                  <a:srgbClr val="000000"/>
                </a:solidFill>
              </a:rPr>
            </a:br>
            <a:r>
              <a:rPr lang="sv-SE" sz="1000" kern="0" dirty="0">
                <a:solidFill>
                  <a:srgbClr val="000000"/>
                </a:solidFill>
              </a:rPr>
              <a:t>och samverkan</a:t>
            </a:r>
            <a:r>
              <a:rPr lang="sv-SE" sz="1000" b="1" kern="0" dirty="0">
                <a:solidFill>
                  <a:srgbClr val="000000"/>
                </a:solidFill>
              </a:rPr>
              <a:t/>
            </a:r>
            <a:br>
              <a:rPr lang="sv-SE" sz="1000" b="1" kern="0" dirty="0">
                <a:solidFill>
                  <a:srgbClr val="000000"/>
                </a:solidFill>
              </a:rPr>
            </a:br>
            <a:r>
              <a:rPr lang="sv-SE" sz="1000" b="1" kern="0" dirty="0">
                <a:solidFill>
                  <a:srgbClr val="EF4023"/>
                </a:solidFill>
              </a:rPr>
              <a:t>•</a:t>
            </a:r>
            <a:r>
              <a:rPr lang="sv-SE" sz="1000" b="1" kern="0" dirty="0">
                <a:solidFill>
                  <a:srgbClr val="000000"/>
                </a:solidFill>
              </a:rPr>
              <a:t> </a:t>
            </a:r>
            <a:r>
              <a:rPr lang="sv-SE" sz="1000" kern="0" dirty="0" err="1">
                <a:solidFill>
                  <a:srgbClr val="000000"/>
                </a:solidFill>
              </a:rPr>
              <a:t>Mötesforum</a:t>
            </a:r>
            <a:r>
              <a:rPr lang="sv-SE" sz="1000" kern="0" dirty="0">
                <a:solidFill>
                  <a:srgbClr val="000000"/>
                </a:solidFill>
              </a:rPr>
              <a:t> Nära vård</a:t>
            </a:r>
            <a:br>
              <a:rPr lang="sv-SE" sz="1000" kern="0" dirty="0">
                <a:solidFill>
                  <a:srgbClr val="000000"/>
                </a:solidFill>
              </a:rPr>
            </a:br>
            <a:r>
              <a:rPr lang="sv-SE" sz="1000" b="1" kern="0" dirty="0">
                <a:solidFill>
                  <a:srgbClr val="EF4023"/>
                </a:solidFill>
              </a:rPr>
              <a:t>•</a:t>
            </a:r>
            <a:r>
              <a:rPr lang="sv-SE" sz="1000" b="1" kern="0" dirty="0">
                <a:solidFill>
                  <a:srgbClr val="000000"/>
                </a:solidFill>
              </a:rPr>
              <a:t> </a:t>
            </a:r>
            <a:r>
              <a:rPr lang="sv-SE" sz="1000" kern="0" dirty="0">
                <a:solidFill>
                  <a:srgbClr val="000000"/>
                </a:solidFill>
              </a:rPr>
              <a:t>Forskningsfrukostar</a:t>
            </a:r>
            <a:br>
              <a:rPr lang="sv-SE" sz="1000" kern="0" dirty="0">
                <a:solidFill>
                  <a:srgbClr val="000000"/>
                </a:solidFill>
              </a:rPr>
            </a:br>
            <a:r>
              <a:rPr lang="sv-SE" sz="1000" b="1" kern="0" dirty="0">
                <a:solidFill>
                  <a:srgbClr val="EF4023"/>
                </a:solidFill>
              </a:rPr>
              <a:t>• </a:t>
            </a:r>
            <a:r>
              <a:rPr lang="sv-SE" sz="1000" kern="0" dirty="0" err="1">
                <a:solidFill>
                  <a:srgbClr val="000000"/>
                </a:solidFill>
              </a:rPr>
              <a:t>Patientkontrakt</a:t>
            </a:r>
            <a:r>
              <a:rPr lang="sv-SE" sz="1000" kern="0" dirty="0">
                <a:solidFill>
                  <a:srgbClr val="000000"/>
                </a:solidFill>
              </a:rPr>
              <a:t> Lärandeforum</a:t>
            </a:r>
            <a:br>
              <a:rPr lang="sv-SE" sz="1000" kern="0" dirty="0">
                <a:solidFill>
                  <a:srgbClr val="000000"/>
                </a:solidFill>
              </a:rPr>
            </a:br>
            <a:r>
              <a:rPr lang="sv-SE" sz="1000" b="1" kern="0" dirty="0">
                <a:solidFill>
                  <a:srgbClr val="EF4023"/>
                </a:solidFill>
              </a:rPr>
              <a:t>•</a:t>
            </a:r>
            <a:r>
              <a:rPr lang="sv-SE" sz="1000" b="1" kern="0" dirty="0">
                <a:solidFill>
                  <a:srgbClr val="000000"/>
                </a:solidFill>
              </a:rPr>
              <a:t> </a:t>
            </a:r>
            <a:r>
              <a:rPr lang="sv-SE" sz="1000" kern="0" dirty="0">
                <a:solidFill>
                  <a:srgbClr val="000000"/>
                </a:solidFill>
              </a:rPr>
              <a:t>Forum med patient- </a:t>
            </a:r>
            <a:br>
              <a:rPr lang="sv-SE" sz="1000" kern="0" dirty="0">
                <a:solidFill>
                  <a:srgbClr val="000000"/>
                </a:solidFill>
              </a:rPr>
            </a:br>
            <a:r>
              <a:rPr lang="sv-SE" sz="1000" kern="0" dirty="0">
                <a:solidFill>
                  <a:srgbClr val="000000"/>
                </a:solidFill>
              </a:rPr>
              <a:t>och brukarrörelse </a:t>
            </a:r>
            <a:br>
              <a:rPr lang="sv-SE" sz="1000" kern="0" dirty="0">
                <a:solidFill>
                  <a:srgbClr val="000000"/>
                </a:solidFill>
              </a:rPr>
            </a:br>
            <a:r>
              <a:rPr lang="sv-SE" sz="1000" b="1" kern="0" dirty="0">
                <a:solidFill>
                  <a:srgbClr val="EF4023"/>
                </a:solidFill>
              </a:rPr>
              <a:t>•</a:t>
            </a:r>
            <a:r>
              <a:rPr lang="sv-SE" sz="1000" b="1" kern="0" dirty="0">
                <a:solidFill>
                  <a:srgbClr val="000000"/>
                </a:solidFill>
              </a:rPr>
              <a:t> </a:t>
            </a:r>
            <a:r>
              <a:rPr lang="sv-SE" sz="1000" kern="0" dirty="0">
                <a:solidFill>
                  <a:srgbClr val="000000"/>
                </a:solidFill>
              </a:rPr>
              <a:t>Forum med professions- </a:t>
            </a:r>
            <a:br>
              <a:rPr lang="sv-SE" sz="1000" kern="0" dirty="0">
                <a:solidFill>
                  <a:srgbClr val="000000"/>
                </a:solidFill>
              </a:rPr>
            </a:br>
            <a:r>
              <a:rPr lang="sv-SE" sz="1000" kern="0" dirty="0">
                <a:solidFill>
                  <a:srgbClr val="000000"/>
                </a:solidFill>
              </a:rPr>
              <a:t>och fackliga organisationer 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sz="1000" kern="0" dirty="0">
                <a:solidFill>
                  <a:srgbClr val="000000"/>
                </a:solidFill>
              </a:rPr>
              <a:t>Nära vård i ekonomirapporten (2020)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sz="1000" kern="0" dirty="0">
                <a:solidFill>
                  <a:srgbClr val="000000"/>
                </a:solidFill>
              </a:rPr>
              <a:t>Första ekonomiska beräkningar på Nära vård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sz="1000" kern="0" dirty="0">
                <a:solidFill>
                  <a:srgbClr val="000000"/>
                </a:solidFill>
              </a:rPr>
              <a:t>Länssamordnare i länen 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sz="1000" b="1" kern="0" dirty="0">
                <a:solidFill>
                  <a:srgbClr val="000000"/>
                </a:solidFill>
              </a:rPr>
              <a:t>Cirka 4500 deltagare i digitalt ledarskaps-program</a:t>
            </a:r>
          </a:p>
          <a:p>
            <a:pPr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defRPr/>
            </a:pPr>
            <a:endParaRPr lang="sv-SE" sz="75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10197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objekt 38">
            <a:extLst>
              <a:ext uri="{FF2B5EF4-FFF2-40B4-BE49-F238E27FC236}">
                <a16:creationId xmlns:a16="http://schemas.microsoft.com/office/drawing/2014/main" xmlns="" id="{C254C008-37DD-C511-8C81-D9A5E39FD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712"/>
            <a:ext cx="9144000" cy="5143500"/>
          </a:xfrm>
          <a:prstGeom prst="rect">
            <a:avLst/>
          </a:prstGeom>
        </p:spPr>
      </p:pic>
      <p:sp>
        <p:nvSpPr>
          <p:cNvPr id="474" name="Linje"/>
          <p:cNvSpPr/>
          <p:nvPr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475" name="Linje"/>
          <p:cNvSpPr/>
          <p:nvPr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476" name="Linje"/>
          <p:cNvSpPr/>
          <p:nvPr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477" name="dåtid"/>
          <p:cNvSpPr txBox="1"/>
          <p:nvPr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/>
              <a:t>dåtid</a:t>
            </a:r>
          </a:p>
        </p:txBody>
      </p:sp>
      <p:sp>
        <p:nvSpPr>
          <p:cNvPr id="480" name="nutid"/>
          <p:cNvSpPr txBox="1"/>
          <p:nvPr/>
        </p:nvSpPr>
        <p:spPr>
          <a:xfrm>
            <a:off x="8126320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/>
              <a:t>nutid</a:t>
            </a:r>
          </a:p>
        </p:txBody>
      </p:sp>
      <p:sp>
        <p:nvSpPr>
          <p:cNvPr id="483" name="Växelverkan Nära vård och pandemin för att utveckla arbetssätt och samverkan"/>
          <p:cNvSpPr txBox="1"/>
          <p:nvPr/>
        </p:nvSpPr>
        <p:spPr>
          <a:xfrm>
            <a:off x="531729" y="1719208"/>
            <a:ext cx="86021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486" name="Fler digitala tjänster"/>
          <p:cNvSpPr txBox="1"/>
          <p:nvPr/>
        </p:nvSpPr>
        <p:spPr>
          <a:xfrm>
            <a:off x="1549545" y="1631606"/>
            <a:ext cx="111987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b="1" kern="0" dirty="0">
              <a:solidFill>
                <a:srgbClr val="000000"/>
              </a:solidFill>
            </a:endParaRPr>
          </a:p>
        </p:txBody>
      </p:sp>
      <p:sp>
        <p:nvSpPr>
          <p:cNvPr id="489" name="Personer i mer än hälften av alla län kan få vård via mobila team"/>
          <p:cNvSpPr txBox="1"/>
          <p:nvPr/>
        </p:nvSpPr>
        <p:spPr>
          <a:xfrm>
            <a:off x="2766537" y="1663173"/>
            <a:ext cx="86021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b="1" kern="0" dirty="0">
              <a:solidFill>
                <a:srgbClr val="000000"/>
              </a:solidFill>
            </a:endParaRPr>
          </a:p>
        </p:txBody>
      </p:sp>
      <p:sp>
        <p:nvSpPr>
          <p:cNvPr id="492" name="Flera samskapar – patienter, vård och omsorg tillsammans"/>
          <p:cNvSpPr txBox="1"/>
          <p:nvPr/>
        </p:nvSpPr>
        <p:spPr>
          <a:xfrm>
            <a:off x="3869929" y="1698848"/>
            <a:ext cx="111987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495" name="Större fokus på hälso-…"/>
          <p:cNvSpPr txBox="1"/>
          <p:nvPr/>
        </p:nvSpPr>
        <p:spPr>
          <a:xfrm>
            <a:off x="5135216" y="1849913"/>
            <a:ext cx="86021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defTabSz="309563" hangingPunct="0">
              <a:lnSpc>
                <a:spcPct val="11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7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Linje"/>
          <p:cNvSpPr/>
          <p:nvPr/>
        </p:nvSpPr>
        <p:spPr>
          <a:xfrm flipV="1">
            <a:off x="8300148" y="458900"/>
            <a:ext cx="0" cy="769075"/>
          </a:xfrm>
          <a:prstGeom prst="line">
            <a:avLst/>
          </a:prstGeom>
          <a:ln w="76200">
            <a:solidFill>
              <a:srgbClr val="EF4023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500" name="Cirkel"/>
          <p:cNvSpPr/>
          <p:nvPr/>
        </p:nvSpPr>
        <p:spPr>
          <a:xfrm>
            <a:off x="8261934" y="452393"/>
            <a:ext cx="76428" cy="76428"/>
          </a:xfrm>
          <a:prstGeom prst="ellipse">
            <a:avLst/>
          </a:prstGeom>
          <a:solidFill>
            <a:srgbClr val="EF402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501" name="Cirkel"/>
          <p:cNvSpPr/>
          <p:nvPr/>
        </p:nvSpPr>
        <p:spPr>
          <a:xfrm>
            <a:off x="8261934" y="1157243"/>
            <a:ext cx="76428" cy="76428"/>
          </a:xfrm>
          <a:prstGeom prst="ellipse">
            <a:avLst/>
          </a:prstGeom>
          <a:solidFill>
            <a:srgbClr val="EF402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531" name="Teambaserade arbetssätt"/>
          <p:cNvSpPr txBox="1"/>
          <p:nvPr/>
        </p:nvSpPr>
        <p:spPr>
          <a:xfrm>
            <a:off x="6253631" y="2054656"/>
            <a:ext cx="779184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71" name="framtid">
            <a:extLst>
              <a:ext uri="{FF2B5EF4-FFF2-40B4-BE49-F238E27FC236}">
                <a16:creationId xmlns:a16="http://schemas.microsoft.com/office/drawing/2014/main" xmlns="" id="{F90A27BD-022D-E540-99E1-F520C70E656E}"/>
              </a:ext>
            </a:extLst>
          </p:cNvPr>
          <p:cNvSpPr txBox="1"/>
          <p:nvPr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err="1"/>
              <a:t>framtid</a:t>
            </a:r>
            <a:endParaRPr sz="488" kern="0"/>
          </a:p>
        </p:txBody>
      </p:sp>
      <p:sp>
        <p:nvSpPr>
          <p:cNvPr id="118" name="Arbetssätt">
            <a:extLst>
              <a:ext uri="{FF2B5EF4-FFF2-40B4-BE49-F238E27FC236}">
                <a16:creationId xmlns:a16="http://schemas.microsoft.com/office/drawing/2014/main" xmlns="" id="{A47C3740-35C5-9646-A2BA-9C9CC5591340}"/>
              </a:ext>
            </a:extLst>
          </p:cNvPr>
          <p:cNvSpPr txBox="1"/>
          <p:nvPr/>
        </p:nvSpPr>
        <p:spPr>
          <a:xfrm>
            <a:off x="1560978" y="1411247"/>
            <a:ext cx="2532085" cy="24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500" b="1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 b="0"/>
            </a:pPr>
            <a:r>
              <a:rPr lang="sv-SE" sz="1200" kern="0" dirty="0"/>
              <a:t>Nya tjänster och a</a:t>
            </a:r>
            <a:r>
              <a:rPr sz="1200" kern="0" dirty="0" err="1"/>
              <a:t>rbetssätt</a:t>
            </a:r>
            <a:endParaRPr sz="1200" kern="0" dirty="0"/>
          </a:p>
        </p:txBody>
      </p:sp>
      <p:sp>
        <p:nvSpPr>
          <p:cNvPr id="43" name="Teambaserade arbetssätt">
            <a:extLst>
              <a:ext uri="{FF2B5EF4-FFF2-40B4-BE49-F238E27FC236}">
                <a16:creationId xmlns:a16="http://schemas.microsoft.com/office/drawing/2014/main" xmlns="" id="{E6F50164-0D90-78CC-2EE5-F413D7FE0BA1}"/>
              </a:ext>
            </a:extLst>
          </p:cNvPr>
          <p:cNvSpPr txBox="1"/>
          <p:nvPr/>
        </p:nvSpPr>
        <p:spPr>
          <a:xfrm>
            <a:off x="5661184" y="2672123"/>
            <a:ext cx="1413398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38" name="Mönster växer fram och gör avtryck">
            <a:extLst>
              <a:ext uri="{FF2B5EF4-FFF2-40B4-BE49-F238E27FC236}">
                <a16:creationId xmlns:a16="http://schemas.microsoft.com/office/drawing/2014/main" xmlns="" id="{2790AC78-4D5D-D55B-56C5-5CC65CE77724}"/>
              </a:ext>
            </a:extLst>
          </p:cNvPr>
          <p:cNvSpPr txBox="1"/>
          <p:nvPr/>
        </p:nvSpPr>
        <p:spPr>
          <a:xfrm>
            <a:off x="4993592" y="511309"/>
            <a:ext cx="3217405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>
              <a:lnSpc>
                <a:spcPct val="110000"/>
              </a:lnSpc>
              <a:defRPr sz="6000" b="1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spcBef>
                <a:spcPts val="750"/>
              </a:spcBef>
            </a:pPr>
            <a:r>
              <a:rPr sz="2250" kern="0" dirty="0" err="1"/>
              <a:t>Mönster</a:t>
            </a:r>
            <a:r>
              <a:rPr sz="2250" kern="0" dirty="0"/>
              <a:t> </a:t>
            </a:r>
            <a:r>
              <a:rPr sz="2250" kern="0" dirty="0" err="1"/>
              <a:t>växer</a:t>
            </a:r>
            <a:r>
              <a:rPr sz="2250" kern="0" dirty="0"/>
              <a:t> </a:t>
            </a:r>
            <a:r>
              <a:rPr sz="2250" kern="0" dirty="0" err="1"/>
              <a:t>fram</a:t>
            </a:r>
            <a:r>
              <a:rPr sz="2250" kern="0" dirty="0"/>
              <a:t> </a:t>
            </a:r>
            <a:r>
              <a:rPr sz="2250" kern="0" dirty="0" err="1"/>
              <a:t>och</a:t>
            </a:r>
            <a:r>
              <a:rPr sz="2250" kern="0" dirty="0"/>
              <a:t> </a:t>
            </a:r>
            <a:r>
              <a:rPr sz="2250" kern="0" dirty="0" err="1"/>
              <a:t>gör</a:t>
            </a:r>
            <a:r>
              <a:rPr sz="2250" kern="0" dirty="0"/>
              <a:t> </a:t>
            </a:r>
            <a:r>
              <a:rPr sz="2250" kern="0" dirty="0" err="1"/>
              <a:t>avtryck</a:t>
            </a:r>
            <a:endParaRPr sz="2250" kern="0" dirty="0"/>
          </a:p>
        </p:txBody>
      </p:sp>
      <p:sp>
        <p:nvSpPr>
          <p:cNvPr id="40" name="Utredning ”Styrning för en mer jämlik vård” Stiernstedt (2017)">
            <a:extLst>
              <a:ext uri="{FF2B5EF4-FFF2-40B4-BE49-F238E27FC236}">
                <a16:creationId xmlns:a16="http://schemas.microsoft.com/office/drawing/2014/main" xmlns="" id="{76184FF5-ED64-43FD-4531-E194462FECDC}"/>
              </a:ext>
            </a:extLst>
          </p:cNvPr>
          <p:cNvSpPr txBox="1"/>
          <p:nvPr/>
        </p:nvSpPr>
        <p:spPr>
          <a:xfrm>
            <a:off x="490723" y="2082436"/>
            <a:ext cx="4644493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prstClr val="black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Flera digitala tjänster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prstClr val="black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Egenmonitorering i samtliga</a:t>
            </a:r>
            <a:r>
              <a:rPr lang="sv-SE" sz="1000" kern="0" dirty="0">
                <a:solidFill>
                  <a:prstClr val="black"/>
                </a:solidFill>
              </a:rPr>
              <a:t> </a:t>
            </a:r>
            <a:r>
              <a:rPr lang="sv-SE" sz="1000" kern="0" dirty="0">
                <a:solidFill>
                  <a:srgbClr val="000000"/>
                </a:solidFill>
              </a:rPr>
              <a:t>län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prstClr val="black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Personer i mer än hälften av alla län kan få vård via mobila team</a:t>
            </a:r>
            <a:endParaRPr lang="sv-SE" sz="1000" kern="0" dirty="0">
              <a:solidFill>
                <a:prstClr val="black"/>
              </a:solidFill>
            </a:endParaRP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 err="1">
                <a:solidFill>
                  <a:srgbClr val="000000"/>
                </a:solidFill>
              </a:rPr>
              <a:t>Patientkontrakt</a:t>
            </a:r>
            <a:r>
              <a:rPr lang="sv-SE" sz="1000" kern="0" dirty="0">
                <a:solidFill>
                  <a:srgbClr val="000000"/>
                </a:solidFill>
              </a:rPr>
              <a:t> används i allt i fler regioner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93% har en fast läkarkontakt och 97% en fast vårdkontakt i SÄBO (nov-2021)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prstClr val="black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Flera </a:t>
            </a:r>
            <a:r>
              <a:rPr lang="sv-SE" sz="1000" kern="0" dirty="0" err="1">
                <a:solidFill>
                  <a:prstClr val="black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samskapar</a:t>
            </a:r>
            <a:r>
              <a:rPr lang="sv-SE" sz="1000" kern="0" dirty="0">
                <a:solidFill>
                  <a:prstClr val="black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– patienter, närstående, hälsa, vård och omsorg tillsammans</a:t>
            </a:r>
            <a:endParaRPr lang="sv-SE" sz="1000" kern="0" dirty="0">
              <a:solidFill>
                <a:prstClr val="black"/>
              </a:solidFill>
            </a:endParaRP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prstClr val="black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Större fokus på hälsofrämjande och proaktivt i alla län</a:t>
            </a:r>
            <a:endParaRPr lang="sv-SE" sz="1000" kern="0" dirty="0">
              <a:solidFill>
                <a:prstClr val="black"/>
              </a:solidFill>
            </a:endParaRP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prstClr val="black"/>
                </a:solidFill>
              </a:rPr>
              <a:t>Befolkningsinriktat hälsofrämjande arbete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prstClr val="black"/>
                </a:solidFill>
              </a:rPr>
              <a:t>Teambaserade arbetssätt 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EF4023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prstClr val="black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Berättelser och lärande om att göra omställningen till Nära vård </a:t>
            </a:r>
            <a:endParaRPr lang="sv-SE" sz="1000" kern="0" dirty="0">
              <a:solidFill>
                <a:prstClr val="black"/>
              </a:solidFill>
            </a:endParaRP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xmlns="" id="{39EFF81F-D00F-BB1B-73EF-F62AE94539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823" y="1337050"/>
            <a:ext cx="605118" cy="5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90CC870B-402E-DA6D-5F46-910513B1B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43" name="Linje"/>
          <p:cNvSpPr/>
          <p:nvPr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44" name="Linje"/>
          <p:cNvSpPr/>
          <p:nvPr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45" name="Linje"/>
          <p:cNvSpPr/>
          <p:nvPr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sp>
        <p:nvSpPr>
          <p:cNvPr id="546" name="dåtid"/>
          <p:cNvSpPr txBox="1"/>
          <p:nvPr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09563" hangingPunct="0"/>
            <a:r>
              <a:rPr sz="488" kern="0"/>
              <a:t>dåtid</a:t>
            </a:r>
          </a:p>
        </p:txBody>
      </p:sp>
      <p:sp>
        <p:nvSpPr>
          <p:cNvPr id="548" name="nutid"/>
          <p:cNvSpPr txBox="1"/>
          <p:nvPr/>
        </p:nvSpPr>
        <p:spPr>
          <a:xfrm>
            <a:off x="8126320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09563" hangingPunct="0"/>
            <a:r>
              <a:rPr sz="488" kern="0"/>
              <a:t>nutid</a:t>
            </a:r>
          </a:p>
        </p:txBody>
      </p:sp>
      <p:sp>
        <p:nvSpPr>
          <p:cNvPr id="562" name="Upparbetade strukturer för hur omställningen ska utvecklas och följas upp"/>
          <p:cNvSpPr txBox="1"/>
          <p:nvPr/>
        </p:nvSpPr>
        <p:spPr>
          <a:xfrm>
            <a:off x="428859" y="3607848"/>
            <a:ext cx="812439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565" name="Gemensam plan för primärvård"/>
          <p:cNvSpPr txBox="1"/>
          <p:nvPr/>
        </p:nvSpPr>
        <p:spPr>
          <a:xfrm>
            <a:off x="1375263" y="4124329"/>
            <a:ext cx="793264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b="1" kern="0" dirty="0">
              <a:solidFill>
                <a:srgbClr val="000000"/>
              </a:solidFill>
            </a:endParaRPr>
          </a:p>
        </p:txBody>
      </p:sp>
      <p:sp>
        <p:nvSpPr>
          <p:cNvPr id="568" name="Nära vård integrerat i ledningssystem"/>
          <p:cNvSpPr txBox="1"/>
          <p:nvPr/>
        </p:nvSpPr>
        <p:spPr>
          <a:xfrm>
            <a:off x="2302492" y="4176709"/>
            <a:ext cx="1053868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b="1" kern="0" dirty="0">
              <a:solidFill>
                <a:srgbClr val="000000"/>
              </a:solidFill>
            </a:endParaRPr>
          </a:p>
        </p:txBody>
      </p:sp>
      <p:sp>
        <p:nvSpPr>
          <p:cNvPr id="573" name="Att kommuner och regioner använder berättelser om omställningen, förflyttningar de gör och resultat de ser för att driva omställningen framåt"/>
          <p:cNvSpPr txBox="1"/>
          <p:nvPr/>
        </p:nvSpPr>
        <p:spPr>
          <a:xfrm>
            <a:off x="3490700" y="3971966"/>
            <a:ext cx="1081300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576" name="Högre utbildning med sina strukturer och utbildningar bidrar till en Nära vård"/>
          <p:cNvSpPr txBox="1"/>
          <p:nvPr/>
        </p:nvSpPr>
        <p:spPr>
          <a:xfrm>
            <a:off x="6500738" y="3781529"/>
            <a:ext cx="97157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66" name="framtid">
            <a:extLst>
              <a:ext uri="{FF2B5EF4-FFF2-40B4-BE49-F238E27FC236}">
                <a16:creationId xmlns:a16="http://schemas.microsoft.com/office/drawing/2014/main" xmlns="" id="{4E240774-E70F-2242-AF7B-BD3332E891D2}"/>
              </a:ext>
            </a:extLst>
          </p:cNvPr>
          <p:cNvSpPr txBox="1"/>
          <p:nvPr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err="1"/>
              <a:t>framtid</a:t>
            </a:r>
            <a:endParaRPr sz="488" kern="0"/>
          </a:p>
        </p:txBody>
      </p:sp>
      <p:sp>
        <p:nvSpPr>
          <p:cNvPr id="104" name="Att kommuner och regioners förmåga att leda i komplexitet har stärkts">
            <a:extLst>
              <a:ext uri="{FF2B5EF4-FFF2-40B4-BE49-F238E27FC236}">
                <a16:creationId xmlns:a16="http://schemas.microsoft.com/office/drawing/2014/main" xmlns="" id="{A6379686-7326-DC4A-BAA0-896D159591C8}"/>
              </a:ext>
            </a:extLst>
          </p:cNvPr>
          <p:cNvSpPr txBox="1"/>
          <p:nvPr/>
        </p:nvSpPr>
        <p:spPr>
          <a:xfrm>
            <a:off x="6546589" y="3007066"/>
            <a:ext cx="1341904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29" name="Mönster växer fram och gör avtryck">
            <a:extLst>
              <a:ext uri="{FF2B5EF4-FFF2-40B4-BE49-F238E27FC236}">
                <a16:creationId xmlns:a16="http://schemas.microsoft.com/office/drawing/2014/main" xmlns="" id="{B817F097-77DC-827F-44B5-1BA9B9B79DFB}"/>
              </a:ext>
            </a:extLst>
          </p:cNvPr>
          <p:cNvSpPr txBox="1"/>
          <p:nvPr/>
        </p:nvSpPr>
        <p:spPr>
          <a:xfrm>
            <a:off x="2189965" y="2091577"/>
            <a:ext cx="4764071" cy="1092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lnSpc>
                <a:spcPct val="110000"/>
              </a:lnSpc>
              <a:defRPr sz="6000" b="1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309563" hangingPunct="0">
              <a:spcBef>
                <a:spcPts val="750"/>
              </a:spcBef>
            </a:pPr>
            <a:r>
              <a:rPr lang="sv-SE" sz="6225" kern="0" dirty="0">
                <a:solidFill>
                  <a:srgbClr val="97B6C1"/>
                </a:solidFill>
              </a:rPr>
              <a:t>FRAMTID</a:t>
            </a:r>
            <a:endParaRPr sz="6225" kern="0" dirty="0">
              <a:solidFill>
                <a:srgbClr val="97B6C1"/>
              </a:solidFill>
            </a:endParaRPr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xmlns="" id="{C1E940C7-0910-4091-8DC0-DF36B7B13F62}"/>
              </a:ext>
            </a:extLst>
          </p:cNvPr>
          <p:cNvSpPr/>
          <p:nvPr/>
        </p:nvSpPr>
        <p:spPr>
          <a:xfrm>
            <a:off x="4475821" y="3024725"/>
            <a:ext cx="192359" cy="388251"/>
          </a:xfrm>
          <a:prstGeom prst="ellipse">
            <a:avLst/>
          </a:prstGeom>
          <a:noFill/>
          <a:ln w="28575" cap="flat">
            <a:solidFill>
              <a:srgbClr val="EF402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xmlns="" id="{40917EEF-0058-51B3-2AFA-5AC6A4480E90}"/>
              </a:ext>
            </a:extLst>
          </p:cNvPr>
          <p:cNvSpPr/>
          <p:nvPr/>
        </p:nvSpPr>
        <p:spPr>
          <a:xfrm>
            <a:off x="4797442" y="3024725"/>
            <a:ext cx="192359" cy="388251"/>
          </a:xfrm>
          <a:prstGeom prst="ellipse">
            <a:avLst/>
          </a:prstGeom>
          <a:solidFill>
            <a:srgbClr val="97B6C1"/>
          </a:solidFill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xmlns="" id="{DCE5BD77-FEE8-CE1F-90A9-98F8B487D335}"/>
              </a:ext>
            </a:extLst>
          </p:cNvPr>
          <p:cNvSpPr/>
          <p:nvPr/>
        </p:nvSpPr>
        <p:spPr>
          <a:xfrm>
            <a:off x="4154199" y="3024725"/>
            <a:ext cx="192359" cy="388251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Helvetica Neue Light"/>
              <a:ea typeface="+mj-ea"/>
              <a:cs typeface="+mj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90CC870B-402E-DA6D-5F46-910513B1B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43" name="Linje"/>
          <p:cNvSpPr/>
          <p:nvPr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544" name="Linje"/>
          <p:cNvSpPr/>
          <p:nvPr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545" name="Linje"/>
          <p:cNvSpPr/>
          <p:nvPr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546" name="dåtid"/>
          <p:cNvSpPr txBox="1"/>
          <p:nvPr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09563" hangingPunct="0"/>
            <a:r>
              <a:rPr sz="488" kern="0"/>
              <a:t>dåtid</a:t>
            </a:r>
          </a:p>
        </p:txBody>
      </p:sp>
      <p:sp>
        <p:nvSpPr>
          <p:cNvPr id="548" name="nutid"/>
          <p:cNvSpPr txBox="1"/>
          <p:nvPr/>
        </p:nvSpPr>
        <p:spPr>
          <a:xfrm>
            <a:off x="8126320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09563" hangingPunct="0"/>
            <a:r>
              <a:rPr sz="488" kern="0"/>
              <a:t>nutid</a:t>
            </a:r>
          </a:p>
        </p:txBody>
      </p:sp>
      <p:sp>
        <p:nvSpPr>
          <p:cNvPr id="562" name="Upparbetade strukturer för hur omställningen ska utvecklas och följas upp"/>
          <p:cNvSpPr txBox="1"/>
          <p:nvPr/>
        </p:nvSpPr>
        <p:spPr>
          <a:xfrm>
            <a:off x="428859" y="3607848"/>
            <a:ext cx="812439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565" name="Gemensam plan för primärvård"/>
          <p:cNvSpPr txBox="1"/>
          <p:nvPr/>
        </p:nvSpPr>
        <p:spPr>
          <a:xfrm>
            <a:off x="1375263" y="4124329"/>
            <a:ext cx="793264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b="1" kern="0" dirty="0">
              <a:solidFill>
                <a:srgbClr val="000000"/>
              </a:solidFill>
            </a:endParaRPr>
          </a:p>
        </p:txBody>
      </p:sp>
      <p:sp>
        <p:nvSpPr>
          <p:cNvPr id="568" name="Nära vård integrerat i ledningssystem"/>
          <p:cNvSpPr txBox="1"/>
          <p:nvPr/>
        </p:nvSpPr>
        <p:spPr>
          <a:xfrm>
            <a:off x="2302492" y="4176709"/>
            <a:ext cx="1053868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b="1" kern="0" dirty="0">
              <a:solidFill>
                <a:srgbClr val="000000"/>
              </a:solidFill>
            </a:endParaRPr>
          </a:p>
        </p:txBody>
      </p:sp>
      <p:sp>
        <p:nvSpPr>
          <p:cNvPr id="573" name="Att kommuner och regioner använder berättelser om omställningen, förflyttningar de gör och resultat de ser för att driva omställningen framåt"/>
          <p:cNvSpPr txBox="1"/>
          <p:nvPr/>
        </p:nvSpPr>
        <p:spPr>
          <a:xfrm>
            <a:off x="3490700" y="3971966"/>
            <a:ext cx="1081300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576" name="Högre utbildning med sina strukturer och utbildningar bidrar till en Nära vård"/>
          <p:cNvSpPr txBox="1"/>
          <p:nvPr/>
        </p:nvSpPr>
        <p:spPr>
          <a:xfrm>
            <a:off x="6500738" y="3781529"/>
            <a:ext cx="971572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599" name="Fortsatt utveckling tillsammans"/>
          <p:cNvSpPr txBox="1"/>
          <p:nvPr/>
        </p:nvSpPr>
        <p:spPr>
          <a:xfrm>
            <a:off x="4490441" y="511309"/>
            <a:ext cx="40205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>
              <a:lnSpc>
                <a:spcPct val="110000"/>
              </a:lnSpc>
              <a:defRPr sz="6000" b="1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spcBef>
                <a:spcPts val="750"/>
              </a:spcBef>
            </a:pPr>
            <a:r>
              <a:rPr sz="2250" kern="0"/>
              <a:t>Fortsatt utveckling tillsammans </a:t>
            </a:r>
          </a:p>
        </p:txBody>
      </p:sp>
      <p:sp>
        <p:nvSpPr>
          <p:cNvPr id="66" name="framtid">
            <a:extLst>
              <a:ext uri="{FF2B5EF4-FFF2-40B4-BE49-F238E27FC236}">
                <a16:creationId xmlns:a16="http://schemas.microsoft.com/office/drawing/2014/main" xmlns="" id="{4E240774-E70F-2242-AF7B-BD3332E891D2}"/>
              </a:ext>
            </a:extLst>
          </p:cNvPr>
          <p:cNvSpPr txBox="1"/>
          <p:nvPr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err="1"/>
              <a:t>framtid</a:t>
            </a:r>
            <a:endParaRPr sz="488" kern="0"/>
          </a:p>
        </p:txBody>
      </p:sp>
      <p:sp>
        <p:nvSpPr>
          <p:cNvPr id="67" name="Styrning">
            <a:extLst>
              <a:ext uri="{FF2B5EF4-FFF2-40B4-BE49-F238E27FC236}">
                <a16:creationId xmlns:a16="http://schemas.microsoft.com/office/drawing/2014/main" xmlns="" id="{BE85CB45-242A-764F-BD04-EB1469751275}"/>
              </a:ext>
            </a:extLst>
          </p:cNvPr>
          <p:cNvSpPr txBox="1"/>
          <p:nvPr/>
        </p:nvSpPr>
        <p:spPr>
          <a:xfrm>
            <a:off x="848561" y="313508"/>
            <a:ext cx="1753325" cy="24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500" b="1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 b="0"/>
            </a:pPr>
            <a:r>
              <a:rPr sz="1200" kern="0" dirty="0" err="1"/>
              <a:t>Styrning</a:t>
            </a:r>
            <a:r>
              <a:rPr lang="sv-SE" sz="1200" kern="0" dirty="0"/>
              <a:t> och ledning</a:t>
            </a:r>
            <a:endParaRPr sz="1200" kern="0" dirty="0"/>
          </a:p>
        </p:txBody>
      </p:sp>
      <p:sp>
        <p:nvSpPr>
          <p:cNvPr id="104" name="Att kommuner och regioners förmåga att leda i komplexitet har stärkts">
            <a:extLst>
              <a:ext uri="{FF2B5EF4-FFF2-40B4-BE49-F238E27FC236}">
                <a16:creationId xmlns:a16="http://schemas.microsoft.com/office/drawing/2014/main" xmlns="" id="{A6379686-7326-DC4A-BAA0-896D159591C8}"/>
              </a:ext>
            </a:extLst>
          </p:cNvPr>
          <p:cNvSpPr txBox="1"/>
          <p:nvPr/>
        </p:nvSpPr>
        <p:spPr>
          <a:xfrm>
            <a:off x="6546589" y="3007066"/>
            <a:ext cx="1341904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80" name="Linje">
            <a:extLst>
              <a:ext uri="{FF2B5EF4-FFF2-40B4-BE49-F238E27FC236}">
                <a16:creationId xmlns:a16="http://schemas.microsoft.com/office/drawing/2014/main" xmlns="" id="{42DBCB25-7F8A-6D45-BB0B-791B38BE2198}"/>
              </a:ext>
            </a:extLst>
          </p:cNvPr>
          <p:cNvSpPr/>
          <p:nvPr/>
        </p:nvSpPr>
        <p:spPr>
          <a:xfrm flipV="1">
            <a:off x="8600186" y="458900"/>
            <a:ext cx="0" cy="769075"/>
          </a:xfrm>
          <a:prstGeom prst="line">
            <a:avLst/>
          </a:prstGeom>
          <a:ln w="76200">
            <a:solidFill>
              <a:srgbClr val="97B6C1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81" name="Cirkel">
            <a:extLst>
              <a:ext uri="{FF2B5EF4-FFF2-40B4-BE49-F238E27FC236}">
                <a16:creationId xmlns:a16="http://schemas.microsoft.com/office/drawing/2014/main" xmlns="" id="{1BE64484-AE9A-7843-804E-0A46180B7279}"/>
              </a:ext>
            </a:extLst>
          </p:cNvPr>
          <p:cNvSpPr/>
          <p:nvPr/>
        </p:nvSpPr>
        <p:spPr>
          <a:xfrm>
            <a:off x="8567783" y="452393"/>
            <a:ext cx="76428" cy="76428"/>
          </a:xfrm>
          <a:prstGeom prst="ellipse">
            <a:avLst/>
          </a:prstGeom>
          <a:solidFill>
            <a:srgbClr val="97B6C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97B6C1"/>
                </a:solidFill>
              </a:defRPr>
            </a:pPr>
            <a:endParaRPr sz="675" kern="0" dirty="0">
              <a:solidFill>
                <a:srgbClr val="97B6C1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101" name="Cirkel">
            <a:extLst>
              <a:ext uri="{FF2B5EF4-FFF2-40B4-BE49-F238E27FC236}">
                <a16:creationId xmlns:a16="http://schemas.microsoft.com/office/drawing/2014/main" xmlns="" id="{1F30877F-98AF-974D-B98B-7620E6BA5960}"/>
              </a:ext>
            </a:extLst>
          </p:cNvPr>
          <p:cNvSpPr/>
          <p:nvPr/>
        </p:nvSpPr>
        <p:spPr>
          <a:xfrm>
            <a:off x="8561972" y="1157243"/>
            <a:ext cx="76428" cy="76428"/>
          </a:xfrm>
          <a:prstGeom prst="ellipse">
            <a:avLst/>
          </a:prstGeom>
          <a:solidFill>
            <a:srgbClr val="97B6C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97B6C1"/>
                </a:solidFill>
              </a:defRPr>
            </a:pPr>
            <a:endParaRPr sz="675" kern="0">
              <a:solidFill>
                <a:srgbClr val="97B6C1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41" name="Utredning ”Styrning för en mer jämlik vård” Stiernstedt (2017)">
            <a:extLst>
              <a:ext uri="{FF2B5EF4-FFF2-40B4-BE49-F238E27FC236}">
                <a16:creationId xmlns:a16="http://schemas.microsoft.com/office/drawing/2014/main" xmlns="" id="{9EB08529-5271-EA6D-DE5E-0D330242377A}"/>
              </a:ext>
            </a:extLst>
          </p:cNvPr>
          <p:cNvSpPr txBox="1"/>
          <p:nvPr/>
        </p:nvSpPr>
        <p:spPr>
          <a:xfrm>
            <a:off x="286440" y="1029349"/>
            <a:ext cx="2615928" cy="273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/>
              <a:t>Upparbetade strukturer för hur omställningen ska utvecklas och följas upp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Gemensam plan för primärvård </a:t>
            </a:r>
            <a:endParaRPr lang="sv-SE" sz="1000" kern="0" dirty="0"/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Nära vård integrerat i ledningssystem </a:t>
            </a:r>
            <a:endParaRPr lang="sv-SE" sz="1000" kern="0" dirty="0"/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/>
              <a:t>Kommuner och regioner använder berättelser för att driva omställningen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Ramverk för uppföljning (bättre mäta värde för personen) </a:t>
            </a:r>
            <a:endParaRPr lang="sv-SE" sz="1000" kern="0" dirty="0"/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/>
              <a:t>Kommuner och regioners förmåga att leda i komplexitet och utifrån ett personcentrerat förhållningssätt har stärkts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/>
              <a:t>Högre utbildning med sina strukturer </a:t>
            </a:r>
            <a:r>
              <a:rPr lang="sv-SE" sz="1000" kern="0" dirty="0" smtClean="0"/>
              <a:t>och utbildningar bidrar till en Nära vård</a:t>
            </a:r>
          </a:p>
        </p:txBody>
      </p:sp>
      <p:sp>
        <p:nvSpPr>
          <p:cNvPr id="45" name="Samverkan">
            <a:extLst>
              <a:ext uri="{FF2B5EF4-FFF2-40B4-BE49-F238E27FC236}">
                <a16:creationId xmlns:a16="http://schemas.microsoft.com/office/drawing/2014/main" xmlns="" id="{1C4AA626-7C45-8879-F0CB-894468B6B9B2}"/>
              </a:ext>
            </a:extLst>
          </p:cNvPr>
          <p:cNvSpPr txBox="1"/>
          <p:nvPr/>
        </p:nvSpPr>
        <p:spPr>
          <a:xfrm>
            <a:off x="4519867" y="3684925"/>
            <a:ext cx="814325" cy="24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500" b="1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 b="0"/>
            </a:pPr>
            <a:r>
              <a:rPr sz="1200" kern="0" dirty="0" err="1"/>
              <a:t>Samverkan</a:t>
            </a:r>
            <a:endParaRPr sz="1200" kern="0" dirty="0"/>
          </a:p>
        </p:txBody>
      </p:sp>
      <p:sp>
        <p:nvSpPr>
          <p:cNvPr id="47" name="Utredning ”Styrning för en mer jämlik vård” Stiernstedt (2017)">
            <a:extLst>
              <a:ext uri="{FF2B5EF4-FFF2-40B4-BE49-F238E27FC236}">
                <a16:creationId xmlns:a16="http://schemas.microsoft.com/office/drawing/2014/main" xmlns="" id="{0A68B867-70E2-49D4-8942-5BFCC2846852}"/>
              </a:ext>
            </a:extLst>
          </p:cNvPr>
          <p:cNvSpPr txBox="1"/>
          <p:nvPr/>
        </p:nvSpPr>
        <p:spPr>
          <a:xfrm>
            <a:off x="4439363" y="4149906"/>
            <a:ext cx="1692800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Strategisk nationell arena för dialog och gemensam utveckling</a:t>
            </a:r>
          </a:p>
        </p:txBody>
      </p:sp>
      <p:sp>
        <p:nvSpPr>
          <p:cNvPr id="48" name="Arbetssätt">
            <a:extLst>
              <a:ext uri="{FF2B5EF4-FFF2-40B4-BE49-F238E27FC236}">
                <a16:creationId xmlns:a16="http://schemas.microsoft.com/office/drawing/2014/main" xmlns="" id="{73BFD1D2-0C23-334D-AE21-069287B8F332}"/>
              </a:ext>
            </a:extLst>
          </p:cNvPr>
          <p:cNvSpPr txBox="1"/>
          <p:nvPr/>
        </p:nvSpPr>
        <p:spPr>
          <a:xfrm>
            <a:off x="6378763" y="2468335"/>
            <a:ext cx="2221422" cy="24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500" b="1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defRPr b="0"/>
            </a:pPr>
            <a:r>
              <a:rPr lang="sv-SE" sz="1200" kern="0" dirty="0"/>
              <a:t>Nya tjänster och a</a:t>
            </a:r>
            <a:r>
              <a:rPr sz="1200" kern="0" dirty="0" err="1"/>
              <a:t>rbetssätt</a:t>
            </a:r>
            <a:endParaRPr sz="1200" kern="0" dirty="0"/>
          </a:p>
        </p:txBody>
      </p:sp>
      <p:sp>
        <p:nvSpPr>
          <p:cNvPr id="50" name="Utredning ”Styrning för en mer jämlik vård” Stiernstedt (2017)">
            <a:extLst>
              <a:ext uri="{FF2B5EF4-FFF2-40B4-BE49-F238E27FC236}">
                <a16:creationId xmlns:a16="http://schemas.microsoft.com/office/drawing/2014/main" xmlns="" id="{83777A85-2232-F937-5F51-D7E9B07714B9}"/>
              </a:ext>
            </a:extLst>
          </p:cNvPr>
          <p:cNvSpPr txBox="1"/>
          <p:nvPr/>
        </p:nvSpPr>
        <p:spPr>
          <a:xfrm>
            <a:off x="6378763" y="2871147"/>
            <a:ext cx="2054101" cy="1731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 err="1">
                <a:solidFill>
                  <a:prstClr val="black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Patientkontrakt</a:t>
            </a:r>
            <a:r>
              <a:rPr lang="sv-SE" sz="1000" kern="0" dirty="0">
                <a:solidFill>
                  <a:prstClr val="black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infört, flera invånare har en fast kontakt i vården vid behov</a:t>
            </a:r>
            <a:endParaRPr lang="sv-SE" sz="1000" kern="0" dirty="0">
              <a:solidFill>
                <a:prstClr val="black"/>
              </a:solidFill>
            </a:endParaRP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Flera personcentrerade tjänster erbjuds som möjliggör egenvård och digitala lösningar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Flera patienter, närstående och invånare är aktiva samskapare</a:t>
            </a:r>
          </a:p>
          <a:p>
            <a:pPr defTabSz="309563" hangingPunct="0">
              <a:lnSpc>
                <a:spcPct val="100000"/>
              </a:lnSpc>
              <a:spcAft>
                <a:spcPts val="900"/>
              </a:spcAft>
              <a:buClr>
                <a:srgbClr val="97B6C1"/>
              </a:buClr>
              <a:buSzPct val="100000"/>
            </a:pPr>
            <a:endParaRPr lang="sv-SE" sz="750" b="1" kern="0" dirty="0">
              <a:solidFill>
                <a:srgbClr val="000000"/>
              </a:solidFill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xmlns="" id="{D5B96F02-152C-D117-578C-2186B4B6D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9663" y="3529306"/>
            <a:ext cx="648229" cy="669875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xmlns="" id="{6509430E-1ACA-FA01-F699-FB0F3F667F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0" y="159208"/>
            <a:ext cx="623691" cy="623691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xmlns="" id="{BE221FD5-32DF-3448-ADC2-CBD2462FD9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9731" y="2334483"/>
            <a:ext cx="605118" cy="5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528" y="384370"/>
            <a:ext cx="6939289" cy="834016"/>
          </a:xfrm>
        </p:spPr>
        <p:txBody>
          <a:bodyPr/>
          <a:lstStyle/>
          <a:p>
            <a:r>
              <a:rPr lang="sv-SE" dirty="0" smtClean="0"/>
              <a:t>5. Genomgång </a:t>
            </a:r>
            <a:r>
              <a:rPr lang="sv-SE" dirty="0"/>
              <a:t>av reglemente och delegationsordning</a:t>
            </a:r>
          </a:p>
        </p:txBody>
      </p:sp>
    </p:spTree>
    <p:extLst>
      <p:ext uri="{BB962C8B-B14F-4D97-AF65-F5344CB8AC3E}">
        <p14:creationId xmlns:p14="http://schemas.microsoft.com/office/powerpoint/2010/main" val="9631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9676" y="384370"/>
            <a:ext cx="6801142" cy="834016"/>
          </a:xfrm>
        </p:spPr>
        <p:txBody>
          <a:bodyPr/>
          <a:lstStyle/>
          <a:p>
            <a:r>
              <a:rPr lang="sv-SE" dirty="0" smtClean="0"/>
              <a:t>Reglemente utskott Nära vård </a:t>
            </a:r>
            <a:br>
              <a:rPr lang="sv-SE" dirty="0" smtClean="0"/>
            </a:br>
            <a:r>
              <a:rPr lang="sv-SE" dirty="0" smtClean="0"/>
              <a:t>Ansvarsområde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4419" y="1314954"/>
            <a:ext cx="7486239" cy="3049084"/>
          </a:xfrm>
        </p:spPr>
        <p:txBody>
          <a:bodyPr/>
          <a:lstStyle/>
          <a:p>
            <a:r>
              <a:rPr lang="sv-SE" sz="1400" dirty="0" smtClean="0"/>
              <a:t>Strategiskt driva</a:t>
            </a:r>
            <a:r>
              <a:rPr lang="sv-SE" sz="1400" dirty="0"/>
              <a:t>, möjliggöra och följa upp omställningen till Nära vård. Utskottet ska arbeta utifrån den målbild som regionfullmäktige fastställt.  </a:t>
            </a:r>
          </a:p>
          <a:p>
            <a:r>
              <a:rPr lang="sv-SE" sz="1400" dirty="0" smtClean="0"/>
              <a:t>Hantera övergripande </a:t>
            </a:r>
            <a:r>
              <a:rPr lang="sv-SE" sz="1400" dirty="0"/>
              <a:t>frågor gällande nationella överenskommelser som stärker en god och nära vård och psykisk hälsa. Utskottet ska även följa upp Region Norrbottens arbete med nämnda överenskommelser. </a:t>
            </a:r>
          </a:p>
          <a:p>
            <a:r>
              <a:rPr lang="sv-SE" sz="1400" dirty="0"/>
              <a:t>Utskottet beslutar i ärenden som överlämnats till utskottet och i den utsträckning som framgår av regionstyrelsens delegationsordning. Utskottet kan vid behov föreslå att regionstyrelsen vidtar åtgärder.</a:t>
            </a:r>
          </a:p>
        </p:txBody>
      </p:sp>
    </p:spTree>
    <p:extLst>
      <p:ext uri="{BB962C8B-B14F-4D97-AF65-F5344CB8AC3E}">
        <p14:creationId xmlns:p14="http://schemas.microsoft.com/office/powerpoint/2010/main" val="33019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2038" y="0"/>
            <a:ext cx="6728780" cy="834016"/>
          </a:xfrm>
        </p:spPr>
        <p:txBody>
          <a:bodyPr/>
          <a:lstStyle/>
          <a:p>
            <a:r>
              <a:rPr lang="sv-SE" dirty="0"/>
              <a:t>Reglemente utskott Nära vård </a:t>
            </a:r>
            <a:r>
              <a:rPr lang="sv-SE" dirty="0" smtClean="0"/>
              <a:t>– urval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78901" y="939984"/>
            <a:ext cx="6893241" cy="3049084"/>
          </a:xfrm>
        </p:spPr>
        <p:txBody>
          <a:bodyPr/>
          <a:lstStyle/>
          <a:p>
            <a:r>
              <a:rPr lang="sv-SE" sz="1400" dirty="0"/>
              <a:t>Utskottet föreslås sammanträda tio gånger per år och bestå av sex ledamöter och sex ersättare. Ordföranden ska ha utslagsröst. </a:t>
            </a:r>
            <a:endParaRPr lang="sv-SE" sz="1400" dirty="0" smtClean="0"/>
          </a:p>
          <a:p>
            <a:r>
              <a:rPr lang="sv-SE" sz="1400" dirty="0" smtClean="0"/>
              <a:t>Regionala </a:t>
            </a:r>
            <a:r>
              <a:rPr lang="sv-SE" sz="1400" dirty="0"/>
              <a:t>utvecklingsnämndens ordförande ska ha insynsplats i utskottet</a:t>
            </a:r>
            <a:r>
              <a:rPr lang="sv-SE" sz="1400" dirty="0" smtClean="0"/>
              <a:t>.</a:t>
            </a:r>
          </a:p>
          <a:p>
            <a:r>
              <a:rPr lang="sv-SE" sz="1400" dirty="0" smtClean="0"/>
              <a:t>Ersättare </a:t>
            </a:r>
            <a:r>
              <a:rPr lang="sv-SE" sz="1400" dirty="0"/>
              <a:t>ska närvara vid utskottets sammanträden endast om ledamot är förhindrad att tjänstgöra.</a:t>
            </a:r>
          </a:p>
          <a:p>
            <a:r>
              <a:rPr lang="sv-SE" sz="1400" dirty="0" smtClean="0"/>
              <a:t>Sammanträden </a:t>
            </a:r>
            <a:r>
              <a:rPr lang="sv-SE" sz="1400" dirty="0"/>
              <a:t>kan ske fysiskt eller digitalt eller som ett hybridmöte med både fysiska deltagare och deltagare på distans</a:t>
            </a:r>
            <a:r>
              <a:rPr lang="sv-SE" sz="1400" dirty="0" smtClean="0"/>
              <a:t>.</a:t>
            </a:r>
          </a:p>
          <a:p>
            <a:r>
              <a:rPr lang="sv-SE" sz="1400" dirty="0"/>
              <a:t>Utskottet får handlägga ärenden endast om minst hälften av ledamöterna är närvarande.</a:t>
            </a:r>
          </a:p>
          <a:p>
            <a:r>
              <a:rPr lang="sv-SE" sz="1400" dirty="0"/>
              <a:t>Beslut fattas med enkel majoritet. Ordföranden har utslagsröst vid lika röstetal. </a:t>
            </a:r>
            <a:endParaRPr lang="sv-SE" sz="1400" dirty="0" smtClean="0"/>
          </a:p>
          <a:p>
            <a:r>
              <a:rPr lang="sv-SE" sz="1400" dirty="0"/>
              <a:t>Samtliga protokoll från utskottet ska anmälas till regionstyrelsen. 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 </a:t>
            </a:r>
            <a:endParaRPr lang="sv-SE" sz="1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72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598636"/>
            <a:ext cx="6656417" cy="619750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Regionstyrelsens delegationsordning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1773" y="1314954"/>
            <a:ext cx="6709045" cy="3049084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 smtClean="0"/>
              <a:t>Regionstyrelsen </a:t>
            </a:r>
            <a:r>
              <a:rPr lang="sv-SE" sz="1400" dirty="0"/>
              <a:t>har beslutat att delegera nedanstående beslutanderätt till utskottet för Nära </a:t>
            </a:r>
            <a:r>
              <a:rPr lang="sv-SE" sz="1400" dirty="0" smtClean="0"/>
              <a:t>vård: </a:t>
            </a:r>
          </a:p>
          <a:p>
            <a:pPr marL="0" indent="0">
              <a:buNone/>
            </a:pPr>
            <a:r>
              <a:rPr lang="sv-SE" sz="1400" dirty="0" smtClean="0"/>
              <a:t>2.3.8 </a:t>
            </a:r>
            <a:r>
              <a:rPr lang="sv-SE" sz="1400" dirty="0"/>
              <a:t>Beslut om inriktning för hur medel från nationella överenskommelser som stärker en god och nära vård </a:t>
            </a:r>
            <a:r>
              <a:rPr lang="sv-SE" sz="1400" dirty="0" smtClean="0"/>
              <a:t>och psykisk hälsa ska fördelas</a:t>
            </a:r>
          </a:p>
          <a:p>
            <a:pPr marL="0" indent="0">
              <a:buNone/>
            </a:pPr>
            <a:r>
              <a:rPr lang="sv-SE" sz="1400" i="1" dirty="0" smtClean="0"/>
              <a:t>Beskrivning/villkor: Gäller </a:t>
            </a:r>
            <a:r>
              <a:rPr lang="sv-SE" sz="1400" i="1" dirty="0"/>
              <a:t>övergripande beslut om inriktning och inte beslut om fördelning av specifika belopp på specifika satsningar. </a:t>
            </a:r>
            <a:endParaRPr lang="sv-SE" sz="1400" i="1" dirty="0" smtClean="0"/>
          </a:p>
          <a:p>
            <a:pPr marL="0" indent="0">
              <a:buNone/>
            </a:pPr>
            <a:r>
              <a:rPr lang="sv-SE" sz="1400" dirty="0"/>
              <a:t>5.10 Beslut om strategiska satsningar inom fullmäktiges målbild för Nära vård.</a:t>
            </a:r>
          </a:p>
        </p:txBody>
      </p:sp>
    </p:spTree>
    <p:extLst>
      <p:ext uri="{BB962C8B-B14F-4D97-AF65-F5344CB8AC3E}">
        <p14:creationId xmlns:p14="http://schemas.microsoft.com/office/powerpoint/2010/main" val="42033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97312" y="1032812"/>
            <a:ext cx="6591574" cy="310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200" dirty="0" smtClean="0"/>
              <a:t>Mötet </a:t>
            </a:r>
            <a:r>
              <a:rPr lang="sv-SE" sz="1200" dirty="0"/>
              <a:t>öppnas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200" dirty="0" smtClean="0"/>
              <a:t>Upprop </a:t>
            </a:r>
            <a:endParaRPr lang="sv-SE" sz="12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200" dirty="0" smtClean="0"/>
              <a:t>Val </a:t>
            </a:r>
            <a:r>
              <a:rPr lang="sv-SE" sz="1200" dirty="0"/>
              <a:t>av mötesordförande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200" dirty="0" smtClean="0"/>
              <a:t>Val </a:t>
            </a:r>
            <a:r>
              <a:rPr lang="sv-SE" sz="1200" dirty="0"/>
              <a:t>av sekreterare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200" dirty="0" smtClean="0"/>
              <a:t>Val </a:t>
            </a:r>
            <a:r>
              <a:rPr lang="sv-SE" sz="1200" dirty="0"/>
              <a:t>av justerare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200" dirty="0" smtClean="0"/>
              <a:t>Godkännande </a:t>
            </a:r>
            <a:r>
              <a:rPr lang="sv-SE" sz="1200" dirty="0"/>
              <a:t>av dagordning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200" dirty="0" smtClean="0"/>
              <a:t>Val </a:t>
            </a:r>
            <a:r>
              <a:rPr lang="sv-SE" sz="1200" dirty="0"/>
              <a:t>av ordförande i utskott nära vård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200" dirty="0" smtClean="0"/>
              <a:t>Val </a:t>
            </a:r>
            <a:r>
              <a:rPr lang="sv-SE" sz="1200" dirty="0"/>
              <a:t>av vice ordförande i utskott nära vård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200" dirty="0" smtClean="0"/>
              <a:t>Val </a:t>
            </a:r>
            <a:r>
              <a:rPr lang="sv-SE" sz="1200" dirty="0"/>
              <a:t>av sekreterare i utskott nära vård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200" dirty="0" smtClean="0"/>
              <a:t>Närvarorätt </a:t>
            </a:r>
            <a:r>
              <a:rPr lang="sv-SE" sz="1200" dirty="0"/>
              <a:t>på sammanträden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200" dirty="0" smtClean="0"/>
              <a:t>Mötet </a:t>
            </a:r>
            <a:r>
              <a:rPr lang="sv-SE" sz="1200" dirty="0"/>
              <a:t>avslutas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657842" y="210509"/>
            <a:ext cx="627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accent1"/>
                </a:solidFill>
              </a:rPr>
              <a:t>Dagordning konstituerande möte</a:t>
            </a:r>
            <a:endParaRPr lang="sv-SE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2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2587" y="706713"/>
            <a:ext cx="6972181" cy="834016"/>
          </a:xfrm>
        </p:spPr>
        <p:txBody>
          <a:bodyPr/>
          <a:lstStyle/>
          <a:p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6. Dialog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kring förväntningar och inriktning för utskottets arbete 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242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2587" y="706713"/>
            <a:ext cx="6972181" cy="834016"/>
          </a:xfrm>
        </p:spPr>
        <p:txBody>
          <a:bodyPr/>
          <a:lstStyle/>
          <a:p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7. Sammanträdesplan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8106" y="1314954"/>
            <a:ext cx="6932712" cy="304908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Tisdag </a:t>
            </a:r>
            <a:r>
              <a:rPr lang="sv-SE" dirty="0"/>
              <a:t>28 juni </a:t>
            </a:r>
            <a:r>
              <a:rPr lang="sv-SE" dirty="0" err="1"/>
              <a:t>kl</a:t>
            </a:r>
            <a:r>
              <a:rPr lang="sv-SE" dirty="0"/>
              <a:t> 09.00-11.00</a:t>
            </a:r>
          </a:p>
          <a:p>
            <a:pPr marL="0" indent="0">
              <a:buNone/>
            </a:pPr>
            <a:r>
              <a:rPr lang="sv-SE" dirty="0"/>
              <a:t>Fredag 26 augusti </a:t>
            </a:r>
            <a:r>
              <a:rPr lang="sv-SE" dirty="0" err="1"/>
              <a:t>kl</a:t>
            </a:r>
            <a:r>
              <a:rPr lang="sv-SE" dirty="0"/>
              <a:t> 10.00-12.00 </a:t>
            </a:r>
          </a:p>
          <a:p>
            <a:pPr marL="0" indent="0">
              <a:buNone/>
            </a:pPr>
            <a:r>
              <a:rPr lang="sv-SE" dirty="0"/>
              <a:t>Måndag 26 september </a:t>
            </a:r>
            <a:r>
              <a:rPr lang="sv-SE" dirty="0" err="1"/>
              <a:t>kl</a:t>
            </a:r>
            <a:r>
              <a:rPr lang="sv-SE" dirty="0"/>
              <a:t> 10.00-12.00</a:t>
            </a:r>
          </a:p>
          <a:p>
            <a:pPr marL="0" indent="0">
              <a:buNone/>
            </a:pPr>
            <a:r>
              <a:rPr lang="sv-SE" dirty="0"/>
              <a:t>Måndag 24 oktober </a:t>
            </a:r>
            <a:r>
              <a:rPr lang="sv-SE" dirty="0" err="1"/>
              <a:t>kl</a:t>
            </a:r>
            <a:r>
              <a:rPr lang="sv-SE" dirty="0"/>
              <a:t> 13.00-15.00 </a:t>
            </a:r>
          </a:p>
          <a:p>
            <a:pPr marL="0" indent="0">
              <a:buNone/>
            </a:pPr>
            <a:r>
              <a:rPr lang="sv-SE" dirty="0" smtClean="0"/>
              <a:t>Måndag </a:t>
            </a:r>
            <a:r>
              <a:rPr lang="sv-SE" dirty="0"/>
              <a:t>21 november </a:t>
            </a:r>
            <a:r>
              <a:rPr lang="sv-SE" dirty="0" err="1"/>
              <a:t>kl</a:t>
            </a:r>
            <a:r>
              <a:rPr lang="sv-SE" dirty="0"/>
              <a:t> 15.00-17.00</a:t>
            </a:r>
          </a:p>
          <a:p>
            <a:pPr marL="0" indent="0">
              <a:buNone/>
            </a:pPr>
            <a:r>
              <a:rPr lang="sv-SE" dirty="0"/>
              <a:t>Måndag 19 december </a:t>
            </a:r>
            <a:r>
              <a:rPr lang="sv-SE" dirty="0" err="1"/>
              <a:t>kl</a:t>
            </a:r>
            <a:r>
              <a:rPr lang="sv-SE" dirty="0"/>
              <a:t> 10.00-12.00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4852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11794" y="491717"/>
            <a:ext cx="7242836" cy="688539"/>
          </a:xfrm>
        </p:spPr>
        <p:txBody>
          <a:bodyPr/>
          <a:lstStyle/>
          <a:p>
            <a:pPr algn="l"/>
            <a:r>
              <a:rPr lang="sv-SE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8. Tillsammans </a:t>
            </a:r>
            <a:r>
              <a:rPr lang="sv-SE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för Nära </a:t>
            </a:r>
            <a:r>
              <a:rPr lang="sv-SE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vård i Norrbotten </a:t>
            </a:r>
            <a:br>
              <a:rPr lang="sv-SE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sv-SE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Länsgemensam strategi </a:t>
            </a:r>
            <a:endParaRPr lang="sv-SE" sz="2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dobjekt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45144" y="1741697"/>
            <a:ext cx="4319270" cy="24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4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6383" y="682964"/>
            <a:ext cx="7763210" cy="834016"/>
          </a:xfrm>
        </p:spPr>
        <p:txBody>
          <a:bodyPr>
            <a:noAutofit/>
          </a:bodyPr>
          <a:lstStyle/>
          <a:p>
            <a:r>
              <a:rPr lang="sv-SE" sz="2700" dirty="0">
                <a:latin typeface="Arial"/>
                <a:ea typeface="+mn-ea"/>
                <a:cs typeface="Arial"/>
              </a:rPr>
              <a:t>Arbetsprocess gällande framtagandet av </a:t>
            </a:r>
            <a:br>
              <a:rPr lang="sv-SE" sz="2700" dirty="0">
                <a:latin typeface="Arial"/>
                <a:ea typeface="+mn-ea"/>
                <a:cs typeface="Arial"/>
              </a:rPr>
            </a:br>
            <a:r>
              <a:rPr lang="sv-SE" sz="2700" dirty="0">
                <a:latin typeface="Arial"/>
                <a:ea typeface="+mn-ea"/>
                <a:cs typeface="Arial"/>
              </a:rPr>
              <a:t>strategi Nära vård</a:t>
            </a:r>
            <a:r>
              <a:rPr lang="sv-SE" sz="2800" dirty="0">
                <a:ea typeface="Calibri" panose="020F0502020204030204" pitchFamily="34" charset="0"/>
              </a:rPr>
              <a:t/>
            </a:r>
            <a:br>
              <a:rPr lang="sv-SE" sz="2800" dirty="0">
                <a:ea typeface="Calibri" panose="020F0502020204030204" pitchFamily="34" charset="0"/>
              </a:rPr>
            </a:br>
            <a:endParaRPr lang="sv-SE" sz="2800" dirty="0"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383" y="1669604"/>
            <a:ext cx="8461829" cy="2504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Gemensamma dialoger kring förslag till strategi är inplanerade enligt nedan:</a:t>
            </a:r>
            <a:endParaRPr lang="sv-SE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v-SE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Länsdelarna 17-30 maj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Medborgarrepresentanter 25 maj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Remissrunda </a:t>
            </a: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sv-SE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linjen </a:t>
            </a: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1-14 juni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9 augusti Länsstyrgruppen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31 augusti </a:t>
            </a:r>
            <a:r>
              <a:rPr lang="sv-SE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– Beslut i POLSAM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Beslut i ordinarie beslutsstrukturer inom regionen och länets kommuner </a:t>
            </a:r>
            <a:endParaRPr lang="sv-SE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 sz="13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23" y="4633233"/>
            <a:ext cx="1073195" cy="268299"/>
          </a:xfrm>
          <a:prstGeom prst="rect">
            <a:avLst/>
          </a:prstGeom>
        </p:spPr>
      </p:pic>
      <p:pic>
        <p:nvPicPr>
          <p:cNvPr id="5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26" y="4577057"/>
            <a:ext cx="829296" cy="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574" y="268571"/>
            <a:ext cx="1450844" cy="11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2122" y="168834"/>
            <a:ext cx="7763210" cy="834016"/>
          </a:xfrm>
        </p:spPr>
        <p:txBody>
          <a:bodyPr>
            <a:normAutofit/>
          </a:bodyPr>
          <a:lstStyle/>
          <a:p>
            <a:r>
              <a:rPr lang="sv-SE" sz="2800" dirty="0" smtClean="0">
                <a:ea typeface="Times New Roman" panose="02020603050405020304" pitchFamily="18" charset="0"/>
              </a:rPr>
              <a:t>Innehåll i strategin</a:t>
            </a:r>
            <a:endParaRPr lang="sv-SE" sz="2800" dirty="0"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29343" y="1002850"/>
            <a:ext cx="7103653" cy="3675495"/>
          </a:xfrm>
        </p:spPr>
        <p:txBody>
          <a:bodyPr>
            <a:normAutofit/>
          </a:bodyPr>
          <a:lstStyle/>
          <a:p>
            <a:pPr defTabSz="914378">
              <a:defRPr/>
            </a:pPr>
            <a:endParaRPr lang="sv-SE" sz="15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defTabSz="914378">
              <a:defRPr/>
            </a:pPr>
            <a:r>
              <a:rPr lang="sv-SE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Inledning</a:t>
            </a:r>
            <a:r>
              <a:rPr lang="sv-SE" sz="15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pPr marL="285750" indent="-285750" defTabSz="914378">
              <a:defRPr/>
            </a:pPr>
            <a:r>
              <a:rPr lang="sv-SE" sz="1500" dirty="0">
                <a:solidFill>
                  <a:prstClr val="black"/>
                </a:solidFill>
                <a:cs typeface="Arial" panose="020B0604020202020204" pitchFamily="34" charset="0"/>
              </a:rPr>
              <a:t>Nära vård för dig som </a:t>
            </a:r>
            <a:r>
              <a:rPr lang="sv-SE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medarbetare</a:t>
            </a:r>
          </a:p>
          <a:p>
            <a:pPr marL="285750" indent="-285750" defTabSz="914378">
              <a:defRPr/>
            </a:pPr>
            <a:r>
              <a:rPr lang="sv-SE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Att </a:t>
            </a:r>
            <a:r>
              <a:rPr lang="sv-SE" sz="1500" dirty="0">
                <a:solidFill>
                  <a:prstClr val="black"/>
                </a:solidFill>
                <a:cs typeface="Arial" panose="020B0604020202020204" pitchFamily="34" charset="0"/>
              </a:rPr>
              <a:t>möta en hälso- och sjukvård i förändring	</a:t>
            </a:r>
          </a:p>
          <a:p>
            <a:pPr marL="285750" indent="-285750" defTabSz="914378">
              <a:defRPr/>
            </a:pPr>
            <a:r>
              <a:rPr lang="sv-SE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Målbild</a:t>
            </a:r>
            <a:r>
              <a:rPr lang="sv-SE" sz="1500" b="1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pPr marL="285750" indent="-285750" defTabSz="914378">
              <a:defRPr/>
            </a:pPr>
            <a:r>
              <a:rPr lang="sv-SE" sz="1500" dirty="0">
                <a:solidFill>
                  <a:prstClr val="black"/>
                </a:solidFill>
                <a:cs typeface="Arial" panose="020B0604020202020204" pitchFamily="34" charset="0"/>
              </a:rPr>
              <a:t>Omställning till nära vård	</a:t>
            </a:r>
          </a:p>
          <a:p>
            <a:pPr marL="742950" lvl="1" indent="-285750" defTabSz="914378">
              <a:defRPr/>
            </a:pPr>
            <a:r>
              <a:rPr lang="sv-SE" sz="1500" dirty="0">
                <a:solidFill>
                  <a:prstClr val="black"/>
                </a:solidFill>
                <a:cs typeface="Arial" panose="020B0604020202020204" pitchFamily="34" charset="0"/>
              </a:rPr>
              <a:t>Våra varför	</a:t>
            </a:r>
          </a:p>
          <a:p>
            <a:pPr marL="742950" lvl="1" indent="-285750" defTabSz="914378">
              <a:defRPr/>
            </a:pPr>
            <a:r>
              <a:rPr lang="sv-SE" sz="1500" b="1" dirty="0">
                <a:solidFill>
                  <a:prstClr val="black"/>
                </a:solidFill>
                <a:cs typeface="Arial" panose="020B0604020202020204" pitchFamily="34" charset="0"/>
              </a:rPr>
              <a:t>Viktiga förutsättningar för omställningen</a:t>
            </a:r>
          </a:p>
          <a:p>
            <a:pPr marL="742950" lvl="1" defTabSz="914378">
              <a:defRPr/>
            </a:pPr>
            <a:r>
              <a:rPr lang="sv-SE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Riktningsförändringar</a:t>
            </a:r>
            <a:endParaRPr lang="sv-SE" sz="15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defTabSz="914378">
              <a:defRPr/>
            </a:pPr>
            <a:r>
              <a:rPr lang="sv-SE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Handlingsplaner</a:t>
            </a:r>
            <a:r>
              <a:rPr lang="sv-SE" sz="1500" b="1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pPr marL="285750" indent="-285750" defTabSz="914378">
              <a:defRPr/>
            </a:pPr>
            <a:r>
              <a:rPr lang="sv-SE" sz="1500" b="1" dirty="0" smtClean="0">
                <a:cs typeface="Arial" panose="020B0604020202020204" pitchFamily="34" charset="0"/>
              </a:rPr>
              <a:t>Uppföljning</a:t>
            </a:r>
          </a:p>
          <a:p>
            <a:pPr marL="0" indent="0" defTabSz="914378">
              <a:buNone/>
              <a:defRPr/>
            </a:pPr>
            <a:endParaRPr lang="sv-SE" sz="15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378">
              <a:buNone/>
              <a:defRPr/>
            </a:pPr>
            <a:endParaRPr lang="sv-SE" sz="13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34" y="4635247"/>
            <a:ext cx="1073195" cy="268299"/>
          </a:xfrm>
          <a:prstGeom prst="rect">
            <a:avLst/>
          </a:prstGeom>
        </p:spPr>
      </p:pic>
      <p:pic>
        <p:nvPicPr>
          <p:cNvPr id="5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00" y="4577057"/>
            <a:ext cx="829296" cy="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925" y="328766"/>
            <a:ext cx="1450844" cy="11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11" y="4577057"/>
            <a:ext cx="829296" cy="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07" y="4642780"/>
            <a:ext cx="810299" cy="20257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>
          <a:xfrm>
            <a:off x="1313393" y="232290"/>
            <a:ext cx="6517214" cy="41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32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119298"/>
            <a:ext cx="7886700" cy="994172"/>
          </a:xfrm>
        </p:spPr>
        <p:txBody>
          <a:bodyPr>
            <a:normAutofit/>
          </a:bodyPr>
          <a:lstStyle/>
          <a:p>
            <a:r>
              <a:rPr lang="sv-SE" sz="3000" b="1" dirty="0">
                <a:solidFill>
                  <a:srgbClr val="0070C0"/>
                </a:solidFill>
                <a:latin typeface="Arial"/>
                <a:ea typeface="+mn-ea"/>
                <a:cs typeface="Arial"/>
              </a:rPr>
              <a:t>Viktiga förutsättningar för omställningen 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927279"/>
            <a:ext cx="7886700" cy="3705444"/>
          </a:xfrm>
        </p:spPr>
        <p:txBody>
          <a:bodyPr>
            <a:normAutofit fontScale="32500" lnSpcReduction="20000"/>
          </a:bodyPr>
          <a:lstStyle/>
          <a:p>
            <a:pPr marL="0" indent="0" hangingPunct="0">
              <a:buNone/>
            </a:pPr>
            <a:r>
              <a:rPr lang="sv-SE" sz="3000" b="1" dirty="0" smtClean="0"/>
              <a:t>Stärkt </a:t>
            </a:r>
            <a:r>
              <a:rPr lang="sv-SE" sz="3000" b="1" dirty="0"/>
              <a:t>samverkan</a:t>
            </a:r>
          </a:p>
          <a:p>
            <a:r>
              <a:rPr lang="sv-SE" sz="3000" dirty="0" smtClean="0"/>
              <a:t>Stärkt </a:t>
            </a:r>
            <a:r>
              <a:rPr lang="sv-SE" sz="3000" dirty="0"/>
              <a:t>samverkan, tillit och respekt är avgörande </a:t>
            </a:r>
            <a:r>
              <a:rPr lang="sv-SE" sz="3000" dirty="0" smtClean="0"/>
              <a:t>faktorer.</a:t>
            </a:r>
          </a:p>
          <a:p>
            <a:r>
              <a:rPr lang="sv-SE" sz="3000" dirty="0" smtClean="0"/>
              <a:t>Trösklarna </a:t>
            </a:r>
            <a:r>
              <a:rPr lang="sv-SE" sz="3000" dirty="0"/>
              <a:t>till samarbete och samverkan mellan regionen och länets kommuner behöver sänkas. </a:t>
            </a:r>
            <a:endParaRPr lang="sv-SE" sz="3000" dirty="0" smtClean="0"/>
          </a:p>
          <a:p>
            <a:r>
              <a:rPr lang="sv-SE" sz="3000" dirty="0" smtClean="0"/>
              <a:t>Varje </a:t>
            </a:r>
            <a:r>
              <a:rPr lang="sv-SE" sz="3000" dirty="0"/>
              <a:t>aktör behöver underlätta för steget före och efter den egna </a:t>
            </a:r>
            <a:r>
              <a:rPr lang="sv-SE" sz="3000" dirty="0" smtClean="0"/>
              <a:t>insatsen.</a:t>
            </a:r>
          </a:p>
          <a:p>
            <a:pPr marL="0" indent="0">
              <a:buNone/>
            </a:pPr>
            <a:r>
              <a:rPr lang="sv-SE" sz="3000" b="1" dirty="0" smtClean="0"/>
              <a:t/>
            </a:r>
            <a:br>
              <a:rPr lang="sv-SE" sz="3000" b="1" dirty="0" smtClean="0"/>
            </a:br>
            <a:r>
              <a:rPr lang="sv-SE" sz="3000" b="1" dirty="0" smtClean="0"/>
              <a:t>Modigt ledarskap</a:t>
            </a:r>
          </a:p>
          <a:p>
            <a:r>
              <a:rPr lang="sv-SE" sz="3000" dirty="0"/>
              <a:t>H</a:t>
            </a:r>
            <a:r>
              <a:rPr lang="sv-SE" sz="3000" dirty="0" smtClean="0"/>
              <a:t>elhetssyn</a:t>
            </a:r>
            <a:r>
              <a:rPr lang="sv-SE" sz="3000" dirty="0"/>
              <a:t>, nytänkande och mod. </a:t>
            </a:r>
            <a:r>
              <a:rPr lang="sv-SE" sz="3000" dirty="0" smtClean="0"/>
              <a:t>Uthålligt </a:t>
            </a:r>
            <a:r>
              <a:rPr lang="sv-SE" sz="3000" dirty="0"/>
              <a:t>över tid. Medarbetarna behöver få förutsättningar att ställa om sina </a:t>
            </a:r>
            <a:r>
              <a:rPr lang="sv-SE" sz="3000" dirty="0" smtClean="0"/>
              <a:t>arbetssätt.</a:t>
            </a:r>
            <a:endParaRPr lang="sv-SE" sz="3000" dirty="0"/>
          </a:p>
          <a:p>
            <a:pPr marL="0" indent="0" hangingPunct="0">
              <a:buNone/>
            </a:pPr>
            <a:endParaRPr lang="sv-SE" sz="3000" b="1" dirty="0" smtClean="0"/>
          </a:p>
          <a:p>
            <a:pPr marL="0" indent="0" hangingPunct="0">
              <a:buNone/>
            </a:pPr>
            <a:r>
              <a:rPr lang="sv-SE" sz="3000" b="1" dirty="0" smtClean="0"/>
              <a:t>Attraktiv och hållbar arbetsmiljö</a:t>
            </a:r>
            <a:endParaRPr lang="sv-SE" sz="3000" b="1" dirty="0"/>
          </a:p>
          <a:p>
            <a:r>
              <a:rPr lang="sv-SE" sz="3000" dirty="0" smtClean="0"/>
              <a:t>Attrahera</a:t>
            </a:r>
            <a:r>
              <a:rPr lang="sv-SE" sz="3000" dirty="0"/>
              <a:t>, rekrytera, </a:t>
            </a:r>
            <a:r>
              <a:rPr lang="sv-SE" sz="3000" dirty="0" err="1"/>
              <a:t>kompetensförstärka</a:t>
            </a:r>
            <a:r>
              <a:rPr lang="sv-SE" sz="3000" dirty="0"/>
              <a:t> och behålla medarbetare </a:t>
            </a:r>
          </a:p>
          <a:p>
            <a:r>
              <a:rPr lang="sv-SE" sz="3000" dirty="0" smtClean="0"/>
              <a:t>Helhetslösningar</a:t>
            </a:r>
            <a:r>
              <a:rPr lang="sv-SE" sz="3000" dirty="0"/>
              <a:t>, </a:t>
            </a:r>
            <a:r>
              <a:rPr lang="sv-SE" sz="3000" dirty="0" smtClean="0"/>
              <a:t>nytänkande anställningsvillkor </a:t>
            </a:r>
            <a:r>
              <a:rPr lang="sv-SE" sz="3000" dirty="0"/>
              <a:t>är viktiga </a:t>
            </a:r>
            <a:r>
              <a:rPr lang="sv-SE" sz="3000" dirty="0" smtClean="0"/>
              <a:t>komponenter.</a:t>
            </a:r>
          </a:p>
          <a:p>
            <a:pPr marL="0" indent="0">
              <a:buNone/>
            </a:pPr>
            <a:endParaRPr lang="sv-SE" sz="3000" b="1" dirty="0" smtClean="0"/>
          </a:p>
          <a:p>
            <a:pPr marL="0" indent="0">
              <a:buNone/>
            </a:pPr>
            <a:r>
              <a:rPr lang="sv-SE" sz="3000" b="1" dirty="0" smtClean="0"/>
              <a:t>Bästa </a:t>
            </a:r>
            <a:r>
              <a:rPr lang="sv-SE" sz="3000" b="1" dirty="0"/>
              <a:t>tillgängliga kunskap</a:t>
            </a:r>
          </a:p>
          <a:p>
            <a:r>
              <a:rPr lang="sv-SE" sz="3000" dirty="0" smtClean="0"/>
              <a:t>Kunskapsstyrning </a:t>
            </a:r>
            <a:r>
              <a:rPr lang="sv-SE" sz="3000" dirty="0"/>
              <a:t>och evidensbaserade </a:t>
            </a:r>
            <a:r>
              <a:rPr lang="sv-SE" sz="3000" dirty="0" smtClean="0"/>
              <a:t>arbetssätt. Målet </a:t>
            </a:r>
            <a:r>
              <a:rPr lang="sv-SE" sz="3000" dirty="0"/>
              <a:t>är att bästa kunskap ska finnas tillgänglig </a:t>
            </a:r>
            <a:r>
              <a:rPr lang="sv-SE" sz="3000" dirty="0" smtClean="0"/>
              <a:t>och genomsyra </a:t>
            </a:r>
            <a:r>
              <a:rPr lang="sv-SE" sz="3000" dirty="0"/>
              <a:t>varje möte</a:t>
            </a:r>
            <a:r>
              <a:rPr lang="sv-SE" sz="3000" dirty="0" smtClean="0"/>
              <a:t>.</a:t>
            </a:r>
            <a:endParaRPr lang="sv-SE" sz="3000" dirty="0"/>
          </a:p>
          <a:p>
            <a:pPr lvl="0"/>
            <a:endParaRPr lang="sv-SE" dirty="0"/>
          </a:p>
          <a:p>
            <a:endParaRPr lang="sv-SE" dirty="0"/>
          </a:p>
        </p:txBody>
      </p:sp>
      <p:pic>
        <p:nvPicPr>
          <p:cNvPr id="4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00" y="4577057"/>
            <a:ext cx="829296" cy="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96" y="4632723"/>
            <a:ext cx="1073195" cy="2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32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4134" y="90176"/>
            <a:ext cx="7763210" cy="834016"/>
          </a:xfrm>
        </p:spPr>
        <p:txBody>
          <a:bodyPr>
            <a:normAutofit/>
          </a:bodyPr>
          <a:lstStyle/>
          <a:p>
            <a:r>
              <a:rPr lang="sv-SE" sz="2800" dirty="0">
                <a:ea typeface="Times New Roman" panose="02020603050405020304" pitchFamily="18" charset="0"/>
              </a:rPr>
              <a:t>Riktningsförändringar</a:t>
            </a:r>
            <a:endParaRPr lang="sv-SE" sz="2800" dirty="0"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4134" y="603811"/>
            <a:ext cx="7531874" cy="4394915"/>
          </a:xfrm>
        </p:spPr>
        <p:txBody>
          <a:bodyPr>
            <a:normAutofit/>
          </a:bodyPr>
          <a:lstStyle/>
          <a:p>
            <a:pPr defTabSz="914378">
              <a:defRPr/>
            </a:pPr>
            <a:endParaRPr lang="sv-SE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200" dirty="0" smtClean="0">
                <a:cs typeface="Arial" panose="020B0604020202020204" pitchFamily="34" charset="0"/>
              </a:rPr>
              <a:t>I Norrbotten ska verksamheterna arbeta </a:t>
            </a:r>
            <a:r>
              <a:rPr lang="sv-SE" sz="1200" dirty="0">
                <a:cs typeface="Arial" panose="020B0604020202020204" pitchFamily="34" charset="0"/>
              </a:rPr>
              <a:t>för en </a:t>
            </a:r>
            <a:r>
              <a:rPr lang="sv-SE" sz="1200" b="1" dirty="0">
                <a:cs typeface="Arial" panose="020B0604020202020204" pitchFamily="34" charset="0"/>
              </a:rPr>
              <a:t>förflyttning</a:t>
            </a:r>
            <a:r>
              <a:rPr lang="sv-SE" sz="1200" dirty="0">
                <a:cs typeface="Arial" panose="020B0604020202020204" pitchFamily="34" charset="0"/>
              </a:rPr>
              <a:t> till:</a:t>
            </a:r>
          </a:p>
          <a:p>
            <a:pPr marL="0" lvl="0" indent="0">
              <a:buNone/>
            </a:pPr>
            <a:r>
              <a:rPr lang="sv-SE" sz="1200" b="1" dirty="0">
                <a:cs typeface="Arial" panose="020B0604020202020204" pitchFamily="34" charset="0"/>
              </a:rPr>
              <a:t>Mer hälsofrämjande och förebyggande insatser </a:t>
            </a:r>
          </a:p>
          <a:p>
            <a:pPr marL="536562" lvl="1" indent="0">
              <a:buNone/>
            </a:pPr>
            <a:r>
              <a:rPr lang="sv-SE" sz="1200" dirty="0">
                <a:cs typeface="Arial" panose="020B0604020202020204" pitchFamily="34" charset="0"/>
              </a:rPr>
              <a:t>Ställa om arbetssätt, stöd att stärka hälsa och välbefinnande, goda levnadsvanor, insatser som kompenserar för olika förutsättningar, satsningar på barn och unga, skola och organiserad barn- och ungdomsverksamhet </a:t>
            </a:r>
          </a:p>
          <a:p>
            <a:pPr marL="0" lvl="0" indent="0">
              <a:buNone/>
            </a:pPr>
            <a:r>
              <a:rPr lang="sv-SE" sz="1200" b="1" dirty="0">
                <a:cs typeface="Arial" panose="020B0604020202020204" pitchFamily="34" charset="0"/>
              </a:rPr>
              <a:t>Ökad personcentrering och delaktighet </a:t>
            </a:r>
          </a:p>
          <a:p>
            <a:pPr marL="536562" lvl="1" indent="0">
              <a:buNone/>
            </a:pPr>
            <a:r>
              <a:rPr lang="sv-SE" sz="1200" dirty="0">
                <a:cs typeface="Arial" panose="020B0604020202020204" pitchFamily="34" charset="0"/>
              </a:rPr>
              <a:t>Delaktighet och medskapande, den enskilde är expert på sitt liv, aktiv och självklar partner i vård, omsorg och skola, ställ frågan ”vad är viktigt för dig?, utgå från medborgarnas behov,  stärka trygghet, samordnad individuell plan </a:t>
            </a:r>
            <a:r>
              <a:rPr lang="sv-SE" sz="1200" dirty="0" smtClean="0">
                <a:cs typeface="Arial" panose="020B0604020202020204" pitchFamily="34" charset="0"/>
              </a:rPr>
              <a:t>SIP och </a:t>
            </a:r>
            <a:r>
              <a:rPr lang="sv-SE" sz="1200" dirty="0" err="1" smtClean="0">
                <a:cs typeface="Arial" panose="020B0604020202020204" pitchFamily="34" charset="0"/>
              </a:rPr>
              <a:t>patientkontrakt</a:t>
            </a:r>
            <a:endParaRPr lang="sv-SE" sz="1200" dirty="0"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v-SE" sz="1200" b="1" dirty="0">
                <a:cs typeface="Arial" panose="020B0604020202020204" pitchFamily="34" charset="0"/>
              </a:rPr>
              <a:t>Stärkt gemensam primärvård</a:t>
            </a:r>
          </a:p>
          <a:p>
            <a:pPr marL="536562" lvl="1" indent="0">
              <a:buNone/>
            </a:pPr>
            <a:r>
              <a:rPr lang="sv-SE" sz="1200" dirty="0">
                <a:cs typeface="Arial" panose="020B0604020202020204" pitchFamily="34" charset="0"/>
              </a:rPr>
              <a:t>Stärkt bas, tillsammans, kontinuitets- och relationsbärare, tillgänglig, fasta vård- och omsorgskontakter, SIP   </a:t>
            </a:r>
          </a:p>
          <a:p>
            <a:pPr marL="0" lvl="0" indent="0">
              <a:buNone/>
            </a:pPr>
            <a:r>
              <a:rPr lang="sv-SE" sz="1200" b="1" dirty="0">
                <a:cs typeface="Arial" panose="020B0604020202020204" pitchFamily="34" charset="0"/>
              </a:rPr>
              <a:t>Öppnare vårdformer </a:t>
            </a:r>
          </a:p>
          <a:p>
            <a:pPr marL="536562" lvl="1" indent="0">
              <a:buNone/>
            </a:pPr>
            <a:r>
              <a:rPr lang="sv-SE" sz="1200" dirty="0">
                <a:cs typeface="Arial" panose="020B0604020202020204" pitchFamily="34" charset="0"/>
              </a:rPr>
              <a:t>Nya arbetssätt skapar en vård närmare patienten, den specialiserade vården behöver ställas om, tekniska och digitala lösningar, ex mobila team, servicepunkter, specialistkonsultation, hemmonitorering, digitala </a:t>
            </a:r>
            <a:r>
              <a:rPr lang="sv-SE" sz="1200" dirty="0" smtClean="0">
                <a:cs typeface="Arial" panose="020B0604020202020204" pitchFamily="34" charset="0"/>
              </a:rPr>
              <a:t>välfärdstjänster</a:t>
            </a:r>
            <a:endParaRPr lang="sv-SE" sz="1200" dirty="0">
              <a:cs typeface="Arial" panose="020B060402020202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48" y="4577057"/>
            <a:ext cx="1073195" cy="268299"/>
          </a:xfrm>
          <a:prstGeom prst="rect">
            <a:avLst/>
          </a:prstGeom>
        </p:spPr>
      </p:pic>
      <p:pic>
        <p:nvPicPr>
          <p:cNvPr id="5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52" y="4593855"/>
            <a:ext cx="829296" cy="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912" y="143529"/>
            <a:ext cx="1450844" cy="11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7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3360" y="-83011"/>
            <a:ext cx="7393973" cy="834016"/>
          </a:xfrm>
        </p:spPr>
        <p:txBody>
          <a:bodyPr>
            <a:normAutofit/>
          </a:bodyPr>
          <a:lstStyle/>
          <a:p>
            <a:r>
              <a:rPr lang="sv-SE" sz="2800" dirty="0" smtClean="0">
                <a:ea typeface="Times New Roman" panose="02020603050405020304" pitchFamily="18" charset="0"/>
              </a:rPr>
              <a:t>Handlingsplaner</a:t>
            </a:r>
            <a:endParaRPr lang="sv-SE" sz="2800" dirty="0"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73933" y="1114644"/>
            <a:ext cx="6438171" cy="2510377"/>
          </a:xfrm>
        </p:spPr>
        <p:txBody>
          <a:bodyPr>
            <a:normAutofit/>
          </a:bodyPr>
          <a:lstStyle/>
          <a:p>
            <a:pPr defTabSz="914378">
              <a:defRPr/>
            </a:pPr>
            <a:r>
              <a:rPr lang="sv-SE" sz="1400" dirty="0">
                <a:solidFill>
                  <a:prstClr val="black"/>
                </a:solidFill>
                <a:cs typeface="Arial" panose="020B0604020202020204" pitchFamily="34" charset="0"/>
              </a:rPr>
              <a:t>Lokala </a:t>
            </a:r>
            <a:r>
              <a:rPr lang="sv-SE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gemensamma handlingsplaner tas fram utifrån strategin inom varje länsdel</a:t>
            </a:r>
          </a:p>
          <a:p>
            <a:pPr defTabSz="914378">
              <a:defRPr/>
            </a:pPr>
            <a:r>
              <a:rPr lang="sv-SE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Dessa sätts samman till en övergripande handlingsplan för gemensamma primärvårdsnivån</a:t>
            </a:r>
            <a:endParaRPr lang="sv-SE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378">
              <a:defRPr/>
            </a:pPr>
            <a:r>
              <a:rPr lang="sv-SE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Respektive huvudman tar ansvar för att planera och utveckla interna processer för att nå beslutad gemensam målbild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61" y="4626655"/>
            <a:ext cx="1073195" cy="268299"/>
          </a:xfrm>
          <a:prstGeom prst="rect">
            <a:avLst/>
          </a:prstGeom>
        </p:spPr>
      </p:pic>
      <p:pic>
        <p:nvPicPr>
          <p:cNvPr id="5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64" y="4577057"/>
            <a:ext cx="829296" cy="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912" y="143529"/>
            <a:ext cx="1450844" cy="11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4134" y="90176"/>
            <a:ext cx="7763210" cy="834016"/>
          </a:xfrm>
        </p:spPr>
        <p:txBody>
          <a:bodyPr>
            <a:normAutofit/>
          </a:bodyPr>
          <a:lstStyle/>
          <a:p>
            <a:r>
              <a:rPr lang="sv-SE" sz="2800" dirty="0" smtClean="0"/>
              <a:t>Uppföljning </a:t>
            </a:r>
            <a:endParaRPr lang="sv-SE" sz="2800" dirty="0"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4134" y="977545"/>
            <a:ext cx="7531874" cy="295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200" dirty="0"/>
              <a:t>På nationell nivå sker uppföljning av omställningen av både Sveriges Kommuner och Regioner och Socialstyrelsen. I Norrbotten kommer omställningen att följas upp på olika nivåer med gemensamt 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fastställda </a:t>
            </a:r>
            <a:r>
              <a:rPr lang="sv-SE" sz="1200" dirty="0"/>
              <a:t>indikatorer. </a:t>
            </a:r>
            <a:endParaRPr lang="sv-SE" sz="1200" dirty="0" smtClean="0"/>
          </a:p>
          <a:p>
            <a:pPr marL="0" indent="0">
              <a:buNone/>
            </a:pPr>
            <a:endParaRPr lang="sv-SE" sz="1200" i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200" i="1" dirty="0" smtClean="0">
                <a:cs typeface="Arial" panose="020B0604020202020204" pitchFamily="34" charset="0"/>
              </a:rPr>
              <a:t>I Region Norrbottens analysplan finns uppdrag att utarbeta en nulägesundersökning av Nära vård. </a:t>
            </a:r>
          </a:p>
          <a:p>
            <a:pPr marL="0" indent="0">
              <a:buNone/>
            </a:pPr>
            <a:r>
              <a:rPr lang="sv-SE" sz="1200" i="1" dirty="0" smtClean="0">
                <a:cs typeface="Arial" panose="020B0604020202020204" pitchFamily="34" charset="0"/>
              </a:rPr>
              <a:t>Förflyttningen till Nära vård bör följas gemensamt på en övergripande nivå mellan Region Norrbotten och länets kommuner. Därför bör ett uppdrag utgå från </a:t>
            </a:r>
            <a:r>
              <a:rPr lang="sv-SE" sz="1200" i="1" dirty="0" err="1" smtClean="0">
                <a:cs typeface="Arial" panose="020B0604020202020204" pitchFamily="34" charset="0"/>
              </a:rPr>
              <a:t>Polsam</a:t>
            </a:r>
            <a:r>
              <a:rPr lang="sv-SE" sz="1200" i="1" dirty="0" smtClean="0">
                <a:cs typeface="Arial" panose="020B0604020202020204" pitchFamily="34" charset="0"/>
              </a:rPr>
              <a:t> i höst. </a:t>
            </a:r>
          </a:p>
          <a:p>
            <a:pPr marL="0" indent="0">
              <a:buNone/>
            </a:pPr>
            <a:endParaRPr lang="sv-SE" sz="1400" i="1" dirty="0">
              <a:cs typeface="Arial" panose="020B060402020202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61" y="4640101"/>
            <a:ext cx="1073195" cy="268299"/>
          </a:xfrm>
          <a:prstGeom prst="rect">
            <a:avLst/>
          </a:prstGeom>
        </p:spPr>
      </p:pic>
      <p:pic>
        <p:nvPicPr>
          <p:cNvPr id="5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48" y="4577057"/>
            <a:ext cx="829296" cy="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912" y="143529"/>
            <a:ext cx="1450844" cy="11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703891" y="802567"/>
            <a:ext cx="81309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Mötet </a:t>
            </a: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öppnas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Upprop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 av justerare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Nära vård då, nu och framåt – överblick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Genomgång av reglemente och delegationsordning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Dialog kring förväntningar och inriktning för utskottets arbete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Sammanträdesplan hösten 2022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Strategi Nära vård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Utvecklingsmedel nationella överenskommelser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Modellområde Östra Norrbotten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Modellområde Jokkmokk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Nära vård i glesbygd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Organisation och resurser 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Inspel till </a:t>
            </a:r>
            <a:r>
              <a:rPr lang="sv-SE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Polsam</a:t>
            </a: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31 augusti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228600" algn="l"/>
                <a:tab pos="828040" algn="l"/>
              </a:tabLst>
            </a:pPr>
            <a:r>
              <a:rPr lang="sv-S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Övriga frågor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18371" y="118412"/>
            <a:ext cx="75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accent1"/>
                </a:solidFill>
              </a:rPr>
              <a:t>Dagordning</a:t>
            </a:r>
            <a:endParaRPr lang="sv-SE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23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4391" y="594880"/>
            <a:ext cx="5978095" cy="834016"/>
          </a:xfrm>
        </p:spPr>
        <p:txBody>
          <a:bodyPr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828040" algn="l"/>
              </a:tabLst>
            </a:pP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Utvecklingsmedel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nationella överenskommelser 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942727" y="1292921"/>
            <a:ext cx="5978096" cy="3049084"/>
          </a:xfrm>
        </p:spPr>
        <p:txBody>
          <a:bodyPr/>
          <a:lstStyle/>
          <a:p>
            <a:r>
              <a:rPr lang="sv-SE" dirty="0" smtClean="0"/>
              <a:t>Nationella överenskommelser </a:t>
            </a:r>
          </a:p>
          <a:p>
            <a:pPr lvl="1"/>
            <a:r>
              <a:rPr lang="sv-SE" dirty="0" smtClean="0"/>
              <a:t>God och nära vård</a:t>
            </a:r>
          </a:p>
          <a:p>
            <a:pPr lvl="1"/>
            <a:r>
              <a:rPr lang="sv-SE" dirty="0" smtClean="0"/>
              <a:t>Psykisk hälsa</a:t>
            </a:r>
          </a:p>
          <a:p>
            <a:r>
              <a:rPr lang="sv-SE" dirty="0" smtClean="0"/>
              <a:t>Nuvarande arbetsprocess </a:t>
            </a:r>
          </a:p>
          <a:p>
            <a:r>
              <a:rPr lang="sv-SE" dirty="0" smtClean="0"/>
              <a:t>Beslutade utvecklingsmedel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1897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4391" y="594880"/>
            <a:ext cx="5978095" cy="834016"/>
          </a:xfrm>
        </p:spPr>
        <p:txBody>
          <a:bodyPr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828040" algn="l"/>
              </a:tabLst>
            </a:pP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God och nära vård 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5080" y="1302730"/>
            <a:ext cx="5825915" cy="325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97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6776" y="242371"/>
            <a:ext cx="7064041" cy="242371"/>
          </a:xfrm>
        </p:spPr>
        <p:txBody>
          <a:bodyPr/>
          <a:lstStyle/>
          <a:p>
            <a:r>
              <a:rPr lang="sv-SE" dirty="0" smtClean="0"/>
              <a:t>Psykisk hälsa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8641" y="517792"/>
            <a:ext cx="4877803" cy="453585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5805889" y="517792"/>
            <a:ext cx="32609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Region NB totalt: 25 </a:t>
            </a:r>
            <a:r>
              <a:rPr lang="sv-SE" dirty="0"/>
              <a:t>084 </a:t>
            </a:r>
            <a:r>
              <a:rPr lang="sv-SE" dirty="0" smtClean="0"/>
              <a:t>750 kr. </a:t>
            </a:r>
          </a:p>
          <a:p>
            <a:r>
              <a:rPr lang="sv-SE" dirty="0" smtClean="0"/>
              <a:t>8 175 889 kr av dessa är avsedda att användas </a:t>
            </a:r>
            <a:r>
              <a:rPr lang="sv-SE" dirty="0"/>
              <a:t>för gemensamma insatser tillsammans med länets kommuner. </a:t>
            </a:r>
          </a:p>
        </p:txBody>
      </p:sp>
    </p:spTree>
    <p:extLst>
      <p:ext uri="{BB962C8B-B14F-4D97-AF65-F5344CB8AC3E}">
        <p14:creationId xmlns:p14="http://schemas.microsoft.com/office/powerpoint/2010/main" val="1906492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Arbetsprocess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Ansvarig för respektive överenskommelse</a:t>
            </a:r>
          </a:p>
          <a:p>
            <a:r>
              <a:rPr lang="sv-SE" dirty="0" smtClean="0"/>
              <a:t>Mall för ansökan (ansökan ska godkännas av divisionschef)</a:t>
            </a:r>
          </a:p>
          <a:p>
            <a:r>
              <a:rPr lang="sv-SE" dirty="0" smtClean="0"/>
              <a:t>Beredningsgrupp </a:t>
            </a:r>
          </a:p>
          <a:p>
            <a:r>
              <a:rPr lang="sv-SE" dirty="0" smtClean="0"/>
              <a:t>Styrgrupp nationella överenskommelser rekommenderar RD eller RSO att fatta beslut</a:t>
            </a:r>
          </a:p>
          <a:p>
            <a:r>
              <a:rPr lang="sv-SE" dirty="0" smtClean="0"/>
              <a:t>Beslut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5217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Beslutade aktiviteter med finansiering från nationella överenskommelser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>
                <a:hlinkClick r:id="rId2" action="ppaction://hlinkfile"/>
              </a:rPr>
              <a:t>God och nära vård </a:t>
            </a:r>
            <a:endParaRPr lang="sv-SE" dirty="0" smtClean="0"/>
          </a:p>
          <a:p>
            <a:r>
              <a:rPr lang="sv-SE" dirty="0" smtClean="0">
                <a:hlinkClick r:id="rId3" action="ppaction://hlinkfile"/>
              </a:rPr>
              <a:t>Psykisk hälsa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2367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88086" y="384370"/>
            <a:ext cx="6682731" cy="834016"/>
          </a:xfrm>
        </p:spPr>
        <p:txBody>
          <a:bodyPr/>
          <a:lstStyle/>
          <a:p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 &amp; 11 Modellområden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292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Nära vård</a:t>
            </a:r>
            <a:endParaRPr lang="sv-SE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Våra modellområden i glesbygd </a:t>
            </a:r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95051" y="109672"/>
            <a:ext cx="1683822" cy="746676"/>
          </a:xfrm>
          <a:prstGeom prst="rect">
            <a:avLst/>
          </a:prstGeom>
        </p:spPr>
      </p:pic>
      <p:pic>
        <p:nvPicPr>
          <p:cNvPr id="5" name="Bildobjek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3" y="104450"/>
            <a:ext cx="1194984" cy="1138418"/>
          </a:xfrm>
          <a:prstGeom prst="rect">
            <a:avLst/>
          </a:prstGeom>
        </p:spPr>
      </p:pic>
      <p:pic>
        <p:nvPicPr>
          <p:cNvPr id="6" name="Picture 2" descr="Kalix kommun_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80" y="0"/>
            <a:ext cx="1593482" cy="118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0" y="86861"/>
            <a:ext cx="2432957" cy="883910"/>
          </a:xfrm>
          <a:prstGeom prst="rect">
            <a:avLst/>
          </a:prstGeom>
        </p:spPr>
      </p:pic>
      <p:pic>
        <p:nvPicPr>
          <p:cNvPr id="8" name="Bildobjekt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53" y="155402"/>
            <a:ext cx="1986312" cy="6541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lternativ process 8"/>
          <p:cNvSpPr/>
          <p:nvPr/>
        </p:nvSpPr>
        <p:spPr>
          <a:xfrm>
            <a:off x="5377296" y="4068042"/>
            <a:ext cx="3522518" cy="904009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Greta Sköld</a:t>
            </a:r>
            <a:br>
              <a:rPr lang="sv-SE" sz="1350" dirty="0"/>
            </a:br>
            <a:r>
              <a:rPr lang="sv-SE" sz="1350" dirty="0"/>
              <a:t>Projektledare Nära vård </a:t>
            </a:r>
          </a:p>
          <a:p>
            <a:pPr algn="ctr"/>
            <a:r>
              <a:rPr lang="sv-SE" sz="1350" dirty="0"/>
              <a:t>g</a:t>
            </a:r>
            <a:r>
              <a:rPr lang="sv-SE" sz="1350" dirty="0"/>
              <a:t>reta.skold@norrbotten.se</a:t>
            </a: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27872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Glesbygdsråd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2018 började medlemmarna i dåvarande glesbygdsrådet att skissa på en möjlig samverkan för att utveckla vård och omsorgen specifikt i glesbygd och landsbygd.</a:t>
            </a:r>
          </a:p>
          <a:p>
            <a:r>
              <a:rPr lang="sv-SE" dirty="0" smtClean="0"/>
              <a:t> Förslaget mynnade ut i en ansökan till socialdepartementet.</a:t>
            </a:r>
          </a:p>
          <a:p>
            <a:r>
              <a:rPr lang="sv-SE" dirty="0"/>
              <a:t>A</a:t>
            </a:r>
            <a:r>
              <a:rPr lang="sv-SE" dirty="0" smtClean="0"/>
              <a:t>nsökan handlade om att få ekonomisk stöd att starta upp så kallade modellområden/ testbäddar i samtliga fyra norr regioner.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För att testa nya arbetssätt, testa nya former av ny organisatorisk ledning, utöka samverkan mellan huvudmän tillsammans med medborgaren, och de digitala lösningarna som behövs i glesbygden.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4130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314635"/>
            <a:ext cx="5676034" cy="482886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43626" y="974260"/>
            <a:ext cx="2491220" cy="29115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v-SE" dirty="0" smtClean="0"/>
              <a:t>Beslutet kom i juni 2019,</a:t>
            </a:r>
            <a:br>
              <a:rPr lang="sv-SE" dirty="0" smtClean="0"/>
            </a:br>
            <a:r>
              <a:rPr lang="sv-SE" dirty="0" smtClean="0"/>
              <a:t>Norrbotten skulle få 2,7 miljoner kronor per år i tre år.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7274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Våra modellområden i Norrbotten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Övertorneå</a:t>
            </a:r>
          </a:p>
          <a:p>
            <a:pPr>
              <a:buFontTx/>
              <a:buChar char="-"/>
            </a:pPr>
            <a:r>
              <a:rPr lang="sv-SE" dirty="0" smtClean="0"/>
              <a:t>Gemensam utbildning till all personal inom omsorg, hälso- och sjukvård.</a:t>
            </a:r>
          </a:p>
          <a:p>
            <a:pPr>
              <a:buFontTx/>
              <a:buChar char="-"/>
            </a:pPr>
            <a:r>
              <a:rPr lang="sv-SE" dirty="0" smtClean="0"/>
              <a:t>Köpte in utrustning till hemtjänsten för att kunna ta mer vitala parametrar i hemmet.</a:t>
            </a:r>
          </a:p>
          <a:p>
            <a:pPr>
              <a:buFontTx/>
              <a:buChar char="-"/>
            </a:pPr>
            <a:r>
              <a:rPr lang="sv-SE" dirty="0" err="1" smtClean="0"/>
              <a:t>Äldredagen</a:t>
            </a:r>
            <a:r>
              <a:rPr lang="sv-SE" dirty="0" smtClean="0"/>
              <a:t>- fråga medborgarna vad de önskar.</a:t>
            </a:r>
          </a:p>
          <a:p>
            <a:pPr>
              <a:buFontTx/>
              <a:buChar char="-"/>
            </a:pPr>
            <a:r>
              <a:rPr lang="sv-SE" dirty="0" smtClean="0"/>
              <a:t>Gratis gymkort för äldre.</a:t>
            </a:r>
          </a:p>
          <a:p>
            <a:pPr>
              <a:buFontTx/>
              <a:buChar char="-"/>
            </a:pPr>
            <a:r>
              <a:rPr lang="sv-SE" dirty="0" smtClean="0"/>
              <a:t>Gemensam </a:t>
            </a:r>
            <a:r>
              <a:rPr lang="sv-SE" dirty="0" err="1" smtClean="0"/>
              <a:t>sjuksköteskemottagning</a:t>
            </a:r>
            <a:r>
              <a:rPr lang="sv-SE" dirty="0" smtClean="0"/>
              <a:t> nattetid.</a:t>
            </a:r>
          </a:p>
          <a:p>
            <a:pPr>
              <a:buFontTx/>
              <a:buChar char="-"/>
            </a:pPr>
            <a:r>
              <a:rPr lang="sv-SE" dirty="0" smtClean="0"/>
              <a:t>Mobil sjuksköterska – som back </a:t>
            </a:r>
            <a:r>
              <a:rPr lang="sv-SE" dirty="0" err="1" smtClean="0"/>
              <a:t>up</a:t>
            </a:r>
            <a:r>
              <a:rPr lang="sv-SE" dirty="0" smtClean="0"/>
              <a:t> efter person blivit utskriven från </a:t>
            </a:r>
            <a:r>
              <a:rPr lang="sv-SE" dirty="0" err="1" smtClean="0"/>
              <a:t>OBS:en</a:t>
            </a:r>
            <a:r>
              <a:rPr lang="sv-SE" dirty="0" smtClean="0"/>
              <a:t> eller om AMB lämnat hemma.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Jokkmokk </a:t>
            </a:r>
          </a:p>
          <a:p>
            <a:pPr>
              <a:buFontTx/>
              <a:buChar char="-"/>
            </a:pPr>
            <a:r>
              <a:rPr lang="sv-SE" dirty="0" smtClean="0"/>
              <a:t>Ursprunglig tanke var ett gemensamt team med kommunen. Där läkare från HC tillsammans med annan personal från kommunen, sjuksköterska, undersköterska, fysioterapeut- arbetsterapeut osv skulle åka ut i hemmet för att hjälpa hemsjukvårdspatienter att vara kvar hemma.</a:t>
            </a:r>
          </a:p>
          <a:p>
            <a:pPr>
              <a:buFontTx/>
              <a:buChar char="-"/>
            </a:pPr>
            <a:r>
              <a:rPr lang="sv-SE" dirty="0" smtClean="0"/>
              <a:t>Pandemin och personalbrist gjorde att projektet- lades på is. </a:t>
            </a:r>
            <a:endParaRPr lang="sv-SE" dirty="0"/>
          </a:p>
          <a:p>
            <a:pPr>
              <a:buFontTx/>
              <a:buChar char="-"/>
            </a:pPr>
            <a:r>
              <a:rPr lang="sv-SE" dirty="0" smtClean="0"/>
              <a:t>2021 togs ett gemensamt politiskt beslut att ta ett nytt krafttag under kvarvarande år.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4723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900" y="575144"/>
            <a:ext cx="5978095" cy="834016"/>
          </a:xfrm>
        </p:spPr>
        <p:txBody>
          <a:bodyPr/>
          <a:lstStyle/>
          <a:p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Nära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vård då, nu och framåt – överblick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nationell nivå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0439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sökte och blev beviljade medel även för 2022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Tx/>
              <a:buChar char="-"/>
            </a:pPr>
            <a:r>
              <a:rPr lang="sv-SE" dirty="0" smtClean="0"/>
              <a:t>Jokkmokk som valt att ”avsluta” sitt projekt 2021 gick in i implementerings fas.</a:t>
            </a:r>
          </a:p>
          <a:p>
            <a:pPr marL="214313" indent="-214313">
              <a:buFontTx/>
              <a:buChar char="-"/>
            </a:pPr>
            <a:r>
              <a:rPr lang="sv-SE" dirty="0" smtClean="0"/>
              <a:t>Kommer inte jobba i team utan ska utse några gemensamma patienter, där  tre av läkarna från hälsocentralen kommer samverka i hemmet med kommunens personal.</a:t>
            </a:r>
          </a:p>
          <a:p>
            <a:pPr marL="214313" indent="-214313">
              <a:buFontTx/>
              <a:buChar char="-"/>
            </a:pPr>
            <a:r>
              <a:rPr lang="sv-SE" dirty="0" smtClean="0"/>
              <a:t>Hemtjänsten har också fått köpa in utrustning för att kunna undersöka mer hemma än tidigare. </a:t>
            </a:r>
          </a:p>
          <a:p>
            <a:pPr marL="214313" indent="-214313">
              <a:buFontTx/>
              <a:buChar char="-"/>
            </a:pPr>
            <a:endParaRPr lang="sv-SE" dirty="0" smtClean="0"/>
          </a:p>
        </p:txBody>
      </p:sp>
      <p:pic>
        <p:nvPicPr>
          <p:cNvPr id="5" name="Bildobjek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41" y="4587002"/>
            <a:ext cx="1800225" cy="370523"/>
          </a:xfrm>
          <a:prstGeom prst="rect">
            <a:avLst/>
          </a:prstGeom>
        </p:spPr>
      </p:pic>
      <p:pic>
        <p:nvPicPr>
          <p:cNvPr id="6" name="Bildobjekt 5" title="Logotyp Region Norrbott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99" y="4587002"/>
            <a:ext cx="1395824" cy="271463"/>
          </a:xfrm>
          <a:prstGeom prst="rect">
            <a:avLst/>
          </a:prstGeom>
        </p:spPr>
      </p:pic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r="2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51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Modellområde Östra Norrbotten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759037" y="1369219"/>
            <a:ext cx="3886200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 Gemensam ledning och styrning i tre nivåer.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/>
              <a:t> </a:t>
            </a:r>
            <a:r>
              <a:rPr lang="sv-SE" dirty="0" smtClean="0"/>
              <a:t>Styrgruppen är en mix med förtroendevalda och tjänstepersoner, Regionråd Frohm är sammankallande och ordförande för 2022.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/>
              <a:t> </a:t>
            </a:r>
            <a:r>
              <a:rPr lang="sv-SE" dirty="0" smtClean="0"/>
              <a:t>Operativ ledningsgrupp samt projektgrupp leds av en gemensam projektledare. 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5571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3"/>
          <a:stretch>
            <a:fillRect/>
          </a:stretch>
        </p:blipFill>
        <p:spPr>
          <a:xfrm>
            <a:off x="4095051" y="109672"/>
            <a:ext cx="1683822" cy="746676"/>
          </a:xfrm>
          <a:prstGeom prst="rect">
            <a:avLst/>
          </a:prstGeom>
        </p:spPr>
      </p:pic>
      <p:pic>
        <p:nvPicPr>
          <p:cNvPr id="5" name="Bildobjekt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3" y="104450"/>
            <a:ext cx="1194984" cy="1138418"/>
          </a:xfrm>
          <a:prstGeom prst="rect">
            <a:avLst/>
          </a:prstGeom>
        </p:spPr>
      </p:pic>
      <p:pic>
        <p:nvPicPr>
          <p:cNvPr id="6" name="Picture 2" descr="Kalix kommun_t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80" y="0"/>
            <a:ext cx="1593482" cy="118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0" y="86861"/>
            <a:ext cx="2432957" cy="883910"/>
          </a:xfrm>
          <a:prstGeom prst="rect">
            <a:avLst/>
          </a:prstGeom>
        </p:spPr>
      </p:pic>
      <p:pic>
        <p:nvPicPr>
          <p:cNvPr id="8" name="Bildobjekt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53" y="155402"/>
            <a:ext cx="1986312" cy="65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4" y="1293820"/>
            <a:ext cx="8599487" cy="44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140494"/>
            <a:ext cx="2949178" cy="1200150"/>
          </a:xfrm>
        </p:spPr>
        <p:txBody>
          <a:bodyPr/>
          <a:lstStyle/>
          <a:p>
            <a:r>
              <a:rPr lang="sv-SE" dirty="0" smtClean="0"/>
              <a:t>Modellområde-</a:t>
            </a:r>
            <a:br>
              <a:rPr lang="sv-SE" dirty="0" smtClean="0"/>
            </a:br>
            <a:r>
              <a:rPr lang="sv-SE" dirty="0" smtClean="0"/>
              <a:t>Östra Norrbotten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r="9467"/>
          <a:stretch>
            <a:fillRect/>
          </a:stretch>
        </p:blipFill>
        <p:spPr>
          <a:xfrm>
            <a:off x="4027669" y="740569"/>
            <a:ext cx="4629150" cy="36552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6733" y="1340644"/>
            <a:ext cx="3126473" cy="3600450"/>
          </a:xfrm>
        </p:spPr>
        <p:txBody>
          <a:bodyPr/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sv-SE" dirty="0" smtClean="0"/>
              <a:t>Gemensam projektplan 2025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sv-SE" dirty="0" smtClean="0"/>
              <a:t>Gemensam  planeringsdag mars 2022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sv-SE" dirty="0" smtClean="0"/>
              <a:t>Gemensamma flödeskartläggningar våren 2022.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sv-SE" dirty="0" smtClean="0"/>
              <a:t>Startar upp mobila nära vård team på respektive ort.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sv-SE" dirty="0" smtClean="0"/>
              <a:t>Målet är att klara tidiga insatser i hemmet för att minimera onödiga ambulanstransporter och ”klippkort” på sjukhus och </a:t>
            </a:r>
            <a:r>
              <a:rPr lang="sv-SE" dirty="0" err="1" smtClean="0"/>
              <a:t>obs-avdelningar</a:t>
            </a:r>
            <a:r>
              <a:rPr lang="sv-SE" dirty="0" smtClean="0"/>
              <a:t>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sv-SE" dirty="0" smtClean="0"/>
              <a:t>Till hösten planeras en gemensam workshop med  brukarorganisationer och civilsamhället.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sv-SE" dirty="0" smtClean="0"/>
              <a:t>Vecka 33 arrangerar modellområdet gemensamma medborgardialoger, måndag till torsdag en ort per kväll.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3933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Modellområde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Möjligheten att gå före och underlätta för personalen att i samverkan med patienten testa och  utvärdera nya arbetssätt. </a:t>
            </a:r>
            <a:endParaRPr lang="sv-SE" dirty="0"/>
          </a:p>
        </p:txBody>
      </p:sp>
      <p:sp>
        <p:nvSpPr>
          <p:cNvPr id="4" name="Oval 3"/>
          <p:cNvSpPr/>
          <p:nvPr/>
        </p:nvSpPr>
        <p:spPr>
          <a:xfrm rot="1137204">
            <a:off x="5342892" y="440190"/>
            <a:ext cx="3287479" cy="1440099"/>
          </a:xfrm>
          <a:prstGeom prst="wedgeEllipseCallout">
            <a:avLst>
              <a:gd name="adj1" fmla="val -33569"/>
              <a:gd name="adj2" fmla="val 64475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200" dirty="0">
                <a:latin typeface="Arial Rounded MT Bold" panose="020F0704030504030204" pitchFamily="34" charset="0"/>
              </a:rPr>
              <a:t>WIN</a:t>
            </a:r>
            <a:endParaRPr lang="sv-SE" sz="7200" dirty="0">
              <a:latin typeface="Arial Rounded MT Bold" panose="020F0704030504030204" pitchFamily="34" charset="0"/>
            </a:endParaRPr>
          </a:p>
        </p:txBody>
      </p:sp>
      <p:sp>
        <p:nvSpPr>
          <p:cNvPr id="5" name="Rundad rektangulär 4"/>
          <p:cNvSpPr/>
          <p:nvPr/>
        </p:nvSpPr>
        <p:spPr>
          <a:xfrm rot="20569911">
            <a:off x="779318" y="576695"/>
            <a:ext cx="3210791" cy="1262496"/>
          </a:xfrm>
          <a:prstGeom prst="wedgeRoundRectCallout">
            <a:avLst>
              <a:gd name="adj1" fmla="val -1901"/>
              <a:gd name="adj2" fmla="val 8719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200" dirty="0">
                <a:latin typeface="Algerian" panose="04020705040A02060702" pitchFamily="82" charset="0"/>
              </a:rPr>
              <a:t>WIN</a:t>
            </a:r>
            <a:endParaRPr lang="sv-SE" sz="7200" dirty="0">
              <a:latin typeface="Algerian" panose="04020705040A02060702" pitchFamily="82" charset="0"/>
            </a:endParaRPr>
          </a:p>
        </p:txBody>
      </p:sp>
      <p:sp>
        <p:nvSpPr>
          <p:cNvPr id="6" name="Rektangulär 5"/>
          <p:cNvSpPr/>
          <p:nvPr/>
        </p:nvSpPr>
        <p:spPr>
          <a:xfrm>
            <a:off x="4837465" y="3343298"/>
            <a:ext cx="2986889" cy="1427424"/>
          </a:xfrm>
          <a:prstGeom prst="wedgeRectCallout">
            <a:avLst>
              <a:gd name="adj1" fmla="val -72993"/>
              <a:gd name="adj2" fmla="val -4429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500" dirty="0">
                <a:latin typeface="Wide Latin" panose="020A0A07050505020404" pitchFamily="18" charset="0"/>
              </a:rPr>
              <a:t>WIN</a:t>
            </a:r>
            <a:endParaRPr lang="sv-SE" sz="4500" dirty="0"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3068" y="371214"/>
            <a:ext cx="5978095" cy="834016"/>
          </a:xfrm>
        </p:spPr>
        <p:txBody>
          <a:bodyPr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828040" algn="l"/>
              </a:tabLst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12. Nära vård i glesbygd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9410" y="1314954"/>
            <a:ext cx="6781408" cy="3049084"/>
          </a:xfrm>
        </p:spPr>
        <p:txBody>
          <a:bodyPr/>
          <a:lstStyle/>
          <a:p>
            <a:r>
              <a:rPr lang="sv-SE" dirty="0"/>
              <a:t>Nuvarande projekt med finansiering från Socialdepartementet löper ut vid årsskiftet 2022/2023</a:t>
            </a:r>
          </a:p>
          <a:p>
            <a:r>
              <a:rPr lang="sv-SE" dirty="0"/>
              <a:t>Ny ansökan utarbetad under </a:t>
            </a:r>
            <a:r>
              <a:rPr lang="sv-SE" dirty="0" smtClean="0"/>
              <a:t>våren </a:t>
            </a:r>
          </a:p>
          <a:p>
            <a:r>
              <a:rPr lang="sv-SE" dirty="0" smtClean="0"/>
              <a:t>Fyra </a:t>
            </a:r>
            <a:r>
              <a:rPr lang="sv-SE" dirty="0"/>
              <a:t>huvudområden</a:t>
            </a:r>
          </a:p>
          <a:p>
            <a:r>
              <a:rPr lang="sv-SE" dirty="0"/>
              <a:t>Ansökan omfattar 4 </a:t>
            </a:r>
            <a:r>
              <a:rPr lang="sv-SE" dirty="0" smtClean="0"/>
              <a:t>mnkr </a:t>
            </a:r>
            <a:r>
              <a:rPr lang="sv-SE" dirty="0"/>
              <a:t>per modellområde (län) och år under totalt </a:t>
            </a:r>
            <a:r>
              <a:rPr lang="sv-SE" dirty="0" smtClean="0"/>
              <a:t>4 år</a:t>
            </a:r>
            <a:endParaRPr lang="sv-SE" dirty="0"/>
          </a:p>
          <a:p>
            <a:r>
              <a:rPr lang="sv-SE" dirty="0"/>
              <a:t>Norra sjukvårdsregionförbundet </a:t>
            </a:r>
            <a:r>
              <a:rPr lang="sv-SE" dirty="0" smtClean="0"/>
              <a:t>beslutade 220615 om inriktning för ny ansökan för fas 2. Ansökan inskickad till Socialdepartementet </a:t>
            </a:r>
          </a:p>
          <a:p>
            <a:r>
              <a:rPr lang="sv-SE" dirty="0" smtClean="0"/>
              <a:t>Beslut förväntas i januari 2023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4321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6383" y="682964"/>
            <a:ext cx="7763210" cy="834016"/>
          </a:xfrm>
        </p:spPr>
        <p:txBody>
          <a:bodyPr>
            <a:noAutofit/>
          </a:bodyPr>
          <a:lstStyle/>
          <a:p>
            <a:r>
              <a:rPr lang="sv-SE" sz="2800" dirty="0" smtClean="0">
                <a:ea typeface="Calibri" panose="020F0502020204030204" pitchFamily="34" charset="0"/>
              </a:rPr>
              <a:t>Nära vård i glesbygd - fokusområden</a:t>
            </a:r>
            <a:r>
              <a:rPr lang="sv-SE" sz="2800" dirty="0">
                <a:ea typeface="Calibri" panose="020F0502020204030204" pitchFamily="34" charset="0"/>
              </a:rPr>
              <a:t/>
            </a:r>
            <a:br>
              <a:rPr lang="sv-SE" sz="2800" dirty="0">
                <a:ea typeface="Calibri" panose="020F0502020204030204" pitchFamily="34" charset="0"/>
              </a:rPr>
            </a:br>
            <a:endParaRPr lang="sv-SE" sz="2800" dirty="0"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383" y="1669604"/>
            <a:ext cx="8461829" cy="2504832"/>
          </a:xfrm>
        </p:spPr>
        <p:txBody>
          <a:bodyPr>
            <a:normAutofit/>
          </a:bodyPr>
          <a:lstStyle/>
          <a:p>
            <a:r>
              <a:rPr lang="sv-SE" sz="1800" dirty="0"/>
              <a:t>Samskapande för genomförandekraft </a:t>
            </a:r>
            <a:endParaRPr lang="sv-SE" sz="1800" dirty="0" smtClean="0"/>
          </a:p>
          <a:p>
            <a:r>
              <a:rPr lang="sv-SE" sz="1800" dirty="0"/>
              <a:t>Tillitsbaserad lokal systemledning </a:t>
            </a:r>
          </a:p>
          <a:p>
            <a:r>
              <a:rPr lang="sv-SE" sz="1800" dirty="0"/>
              <a:t>Moderna sjukvårdlösningar </a:t>
            </a:r>
          </a:p>
          <a:p>
            <a:r>
              <a:rPr lang="sv-SE" sz="1800" dirty="0"/>
              <a:t>Samverkan för kompetensförsörjning</a:t>
            </a:r>
          </a:p>
          <a:p>
            <a:pPr marL="0" indent="0">
              <a:buNone/>
            </a:pPr>
            <a:endParaRPr lang="sv-SE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 sz="13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6383" y="682964"/>
            <a:ext cx="7763210" cy="834016"/>
          </a:xfrm>
        </p:spPr>
        <p:txBody>
          <a:bodyPr>
            <a:noAutofit/>
          </a:bodyPr>
          <a:lstStyle/>
          <a:p>
            <a:r>
              <a:rPr lang="sv-SE" sz="2800" dirty="0" smtClean="0">
                <a:ea typeface="Calibri" panose="020F0502020204030204" pitchFamily="34" charset="0"/>
              </a:rPr>
              <a:t>Nära vård i glesbygd </a:t>
            </a:r>
            <a:r>
              <a:rPr lang="sv-SE" sz="2800" dirty="0">
                <a:ea typeface="Calibri" panose="020F0502020204030204" pitchFamily="34" charset="0"/>
              </a:rPr>
              <a:t/>
            </a:r>
            <a:br>
              <a:rPr lang="sv-SE" sz="2800" dirty="0">
                <a:ea typeface="Calibri" panose="020F0502020204030204" pitchFamily="34" charset="0"/>
              </a:rPr>
            </a:br>
            <a:endParaRPr lang="sv-SE" sz="2800" dirty="0"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383" y="1034716"/>
            <a:ext cx="8461829" cy="34771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sv-SE" sz="1400" dirty="0" smtClean="0"/>
              <a:t>Fördjupa och bredda samskapandet med medborgarna</a:t>
            </a:r>
          </a:p>
          <a:p>
            <a:pPr lvl="0"/>
            <a:r>
              <a:rPr lang="sv-SE" sz="1400" dirty="0" smtClean="0"/>
              <a:t>Fördjupa samarbetet mellan regioner och kommuner med gemensam planering och uppföljning av den nära vården</a:t>
            </a:r>
          </a:p>
          <a:p>
            <a:pPr lvl="0"/>
            <a:r>
              <a:rPr lang="sv-SE" sz="1400" dirty="0" smtClean="0"/>
              <a:t>Undersöka och utveckla organisatoriska lösningar för den primära vården som är anpassade för de lokala behoven</a:t>
            </a:r>
          </a:p>
          <a:p>
            <a:pPr lvl="0"/>
            <a:r>
              <a:rPr lang="sv-SE" sz="1400" dirty="0" smtClean="0"/>
              <a:t>Utveckla den specialiserade vården till mer distribuerade former i glesbygd och landsbygd</a:t>
            </a:r>
          </a:p>
          <a:p>
            <a:pPr lvl="0"/>
            <a:r>
              <a:rPr lang="sv-SE" sz="1400" dirty="0" smtClean="0"/>
              <a:t>Utveckla samarbetet i norra Sveriges glesbygd avseende kompetensförsörjningen</a:t>
            </a:r>
          </a:p>
          <a:p>
            <a:pPr lvl="0"/>
            <a:r>
              <a:rPr lang="sv-SE" sz="1400" dirty="0" err="1" smtClean="0"/>
              <a:t>Konceptualisera</a:t>
            </a:r>
            <a:r>
              <a:rPr lang="sv-SE" sz="1400" dirty="0" smtClean="0"/>
              <a:t> och sprida kunskaper och erfarenheter från projektet nationellt för att i tillämpliga delar även kunna implementeras i mer urbana miljöer</a:t>
            </a:r>
          </a:p>
          <a:p>
            <a:pPr marL="0" indent="0">
              <a:buNone/>
            </a:pPr>
            <a:endParaRPr lang="sv-SE" sz="13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82253" y="331743"/>
            <a:ext cx="5978095" cy="834016"/>
          </a:xfrm>
        </p:spPr>
        <p:txBody>
          <a:bodyPr/>
          <a:lstStyle/>
          <a:p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13. Organisation och resurser  </a:t>
            </a:r>
            <a:b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19655" y="1314954"/>
            <a:ext cx="6551163" cy="304908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028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5214" y="384370"/>
            <a:ext cx="6965603" cy="834016"/>
          </a:xfrm>
        </p:spPr>
        <p:txBody>
          <a:bodyPr/>
          <a:lstStyle/>
          <a:p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14. Inspel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till </a:t>
            </a:r>
            <a:r>
              <a:rPr lang="sv-SE" dirty="0" err="1">
                <a:ea typeface="Calibri" panose="020F0502020204030204" pitchFamily="34" charset="0"/>
                <a:cs typeface="Times New Roman" panose="02020603050405020304" pitchFamily="18" charset="0"/>
              </a:rPr>
              <a:t>Polsam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 31 augusti </a:t>
            </a:r>
            <a:b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23626" y="1314954"/>
            <a:ext cx="6847192" cy="304908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112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tyrning / ledning…"/>
          <p:cNvSpPr txBox="1"/>
          <p:nvPr/>
        </p:nvSpPr>
        <p:spPr>
          <a:xfrm>
            <a:off x="1826283" y="4130940"/>
            <a:ext cx="256320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1913"/>
              </a:spcBef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Nya tjänster och a</a:t>
            </a:r>
            <a:r>
              <a:rPr sz="15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rbetssätt</a:t>
            </a:r>
            <a:r>
              <a:rPr sz="1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251" name="kluster"/>
          <p:cNvSpPr txBox="1"/>
          <p:nvPr/>
        </p:nvSpPr>
        <p:spPr>
          <a:xfrm>
            <a:off x="1101153" y="1644097"/>
            <a:ext cx="922587" cy="176972"/>
          </a:xfrm>
          <a:prstGeom prst="rect">
            <a:avLst/>
          </a:prstGeom>
          <a:ln w="190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2500" cap="all"/>
            </a:lvl1pPr>
          </a:lstStyle>
          <a:p>
            <a:pPr algn="ctr" defTabSz="309563" hangingPunct="0"/>
            <a:r>
              <a:rPr lang="sv-SE" sz="900" kern="0" spc="75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  <a:sym typeface="Helvetica Neue Light"/>
              </a:rPr>
              <a:t>PERSPEKTIV</a:t>
            </a:r>
            <a:endParaRPr sz="900" kern="0" spc="75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xmlns="" id="{700D2746-DD4F-FF41-886E-8803D07546A0}"/>
              </a:ext>
            </a:extLst>
          </p:cNvPr>
          <p:cNvSpPr txBox="1"/>
          <p:nvPr/>
        </p:nvSpPr>
        <p:spPr>
          <a:xfrm>
            <a:off x="1821589" y="2148292"/>
            <a:ext cx="4573681" cy="392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1913"/>
              </a:spcBef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Styrning och ledning 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xmlns="" id="{02DDCB64-2F4B-6642-900B-9422BF7217B4}"/>
              </a:ext>
            </a:extLst>
          </p:cNvPr>
          <p:cNvSpPr txBox="1"/>
          <p:nvPr/>
        </p:nvSpPr>
        <p:spPr>
          <a:xfrm>
            <a:off x="1826283" y="2814673"/>
            <a:ext cx="4573681" cy="392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1913"/>
              </a:spcBef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Kunskap och reformer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xmlns="" id="{D7A9AE87-F3AB-8841-844A-666EB5B3DEE5}"/>
              </a:ext>
            </a:extLst>
          </p:cNvPr>
          <p:cNvSpPr txBox="1"/>
          <p:nvPr/>
        </p:nvSpPr>
        <p:spPr>
          <a:xfrm>
            <a:off x="1826283" y="3481054"/>
            <a:ext cx="4573681" cy="392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1913"/>
              </a:spcBef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1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Forum för dialog och samverkan</a:t>
            </a:r>
          </a:p>
        </p:txBody>
      </p:sp>
      <p:sp>
        <p:nvSpPr>
          <p:cNvPr id="27" name="Reformer för nära vård">
            <a:extLst>
              <a:ext uri="{FF2B5EF4-FFF2-40B4-BE49-F238E27FC236}">
                <a16:creationId xmlns:a16="http://schemas.microsoft.com/office/drawing/2014/main" xmlns="" id="{7395500D-AB0D-BB4B-9BCE-E2CFEE2A106F}"/>
              </a:ext>
            </a:extLst>
          </p:cNvPr>
          <p:cNvSpPr txBox="1"/>
          <p:nvPr/>
        </p:nvSpPr>
        <p:spPr>
          <a:xfrm>
            <a:off x="5788959" y="523754"/>
            <a:ext cx="3182250" cy="1054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lnSpc>
                <a:spcPct val="110000"/>
              </a:lnSpc>
              <a:defRPr sz="6000" b="1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>
              <a:spcBef>
                <a:spcPts val="750"/>
              </a:spcBef>
            </a:pPr>
            <a:r>
              <a:rPr lang="sv-SE" sz="3000" kern="0" dirty="0"/>
              <a:t>Nära vårds</a:t>
            </a:r>
            <a:br>
              <a:rPr lang="sv-SE" sz="3000" kern="0" dirty="0"/>
            </a:br>
            <a:r>
              <a:rPr lang="sv-SE" sz="3000" kern="0" dirty="0"/>
              <a:t>utvecklingsresa</a:t>
            </a:r>
            <a:endParaRPr sz="3000" kern="0" dirty="0"/>
          </a:p>
        </p:txBody>
      </p:sp>
      <p:sp>
        <p:nvSpPr>
          <p:cNvPr id="21" name="Linje">
            <a:extLst>
              <a:ext uri="{FF2B5EF4-FFF2-40B4-BE49-F238E27FC236}">
                <a16:creationId xmlns:a16="http://schemas.microsoft.com/office/drawing/2014/main" xmlns="" id="{088B0274-2064-284F-BA22-5501B0B98AA3}"/>
              </a:ext>
            </a:extLst>
          </p:cNvPr>
          <p:cNvSpPr/>
          <p:nvPr/>
        </p:nvSpPr>
        <p:spPr>
          <a:xfrm rot="16200000" flipV="1">
            <a:off x="7806747" y="-922848"/>
            <a:ext cx="0" cy="2674507"/>
          </a:xfrm>
          <a:prstGeom prst="line">
            <a:avLst/>
          </a:prstGeom>
          <a:ln w="76200">
            <a:solidFill>
              <a:srgbClr val="F6AB1B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25" name="Cirkel">
            <a:extLst>
              <a:ext uri="{FF2B5EF4-FFF2-40B4-BE49-F238E27FC236}">
                <a16:creationId xmlns:a16="http://schemas.microsoft.com/office/drawing/2014/main" xmlns="" id="{12C3490E-9780-6643-97DD-B9AE733A3295}"/>
              </a:ext>
            </a:extLst>
          </p:cNvPr>
          <p:cNvSpPr/>
          <p:nvPr/>
        </p:nvSpPr>
        <p:spPr>
          <a:xfrm rot="16200000">
            <a:off x="6431280" y="376192"/>
            <a:ext cx="76428" cy="76428"/>
          </a:xfrm>
          <a:prstGeom prst="ellipse">
            <a:avLst/>
          </a:prstGeom>
          <a:solidFill>
            <a:srgbClr val="F6AB1B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xmlns="" id="{9698402F-1944-24AC-425C-5D95A6CD1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51" y="2049439"/>
            <a:ext cx="537439" cy="537439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xmlns="" id="{B7E619DD-F8FB-BD3B-D2B3-CF31A0FB05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79" y="2775095"/>
            <a:ext cx="441383" cy="441383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xmlns="" id="{EC529E18-FF9D-A637-A9B8-1D6EE82ABF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0040" y="4107249"/>
            <a:ext cx="520050" cy="45504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8B4331B4-2D4D-6DC3-D543-956621C640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694" y="3375146"/>
            <a:ext cx="537383" cy="5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8372" y="384370"/>
            <a:ext cx="6952446" cy="834016"/>
          </a:xfrm>
        </p:spPr>
        <p:txBody>
          <a:bodyPr/>
          <a:lstStyle/>
          <a:p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15. Övriga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frågor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9410" y="1314954"/>
            <a:ext cx="6781408" cy="304908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078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C461AF7E-02AB-ADAD-DE10-712332C54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7" name="Linje"/>
          <p:cNvSpPr/>
          <p:nvPr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258" name="Linje"/>
          <p:cNvSpPr/>
          <p:nvPr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259" name="Linje"/>
          <p:cNvSpPr/>
          <p:nvPr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260" name="dåtid"/>
          <p:cNvSpPr txBox="1"/>
          <p:nvPr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/>
              <a:t>dåtid</a:t>
            </a:r>
          </a:p>
        </p:txBody>
      </p:sp>
      <p:sp>
        <p:nvSpPr>
          <p:cNvPr id="261" name="framtid"/>
          <p:cNvSpPr txBox="1"/>
          <p:nvPr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err="1"/>
              <a:t>framtid</a:t>
            </a:r>
            <a:endParaRPr sz="488" kern="0"/>
          </a:p>
        </p:txBody>
      </p:sp>
      <p:sp>
        <p:nvSpPr>
          <p:cNvPr id="263" name="nutid"/>
          <p:cNvSpPr txBox="1"/>
          <p:nvPr/>
        </p:nvSpPr>
        <p:spPr>
          <a:xfrm>
            <a:off x="8126320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/>
              <a:t>nutid</a:t>
            </a:r>
          </a:p>
        </p:txBody>
      </p:sp>
      <p:sp>
        <p:nvSpPr>
          <p:cNvPr id="284" name="Utredningen ”God och nära vård - En reform för ett hållbart hälso- och sjukvårdssystem” Nergårdh (2020)"/>
          <p:cNvSpPr txBox="1"/>
          <p:nvPr/>
        </p:nvSpPr>
        <p:spPr>
          <a:xfrm>
            <a:off x="1641686" y="1977193"/>
            <a:ext cx="1647476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287" name="Proposition för en närmare och mer tillgänglig vård (2020)"/>
          <p:cNvSpPr txBox="1"/>
          <p:nvPr/>
        </p:nvSpPr>
        <p:spPr>
          <a:xfrm>
            <a:off x="719059" y="2889278"/>
            <a:ext cx="1041100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290" name="Utredning ”Börja med barnen! Samman-hållen god och nära vård för barn och unga” Almgren (maj 2021)"/>
          <p:cNvSpPr txBox="1"/>
          <p:nvPr/>
        </p:nvSpPr>
        <p:spPr>
          <a:xfrm>
            <a:off x="4341029" y="3023899"/>
            <a:ext cx="1255293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lang="sv-SE" sz="750" kern="0" dirty="0">
              <a:solidFill>
                <a:srgbClr val="000000"/>
              </a:solidFill>
            </a:endParaRPr>
          </a:p>
        </p:txBody>
      </p:sp>
      <p:sp>
        <p:nvSpPr>
          <p:cNvPr id="291" name="Samsjuklighetsutredningen Printz (nov 2021)"/>
          <p:cNvSpPr txBox="1"/>
          <p:nvPr/>
        </p:nvSpPr>
        <p:spPr>
          <a:xfrm>
            <a:off x="484543" y="4419977"/>
            <a:ext cx="1874538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104" name="Proposition för en närmare och mer tillgänglig vård (2020)">
            <a:extLst>
              <a:ext uri="{FF2B5EF4-FFF2-40B4-BE49-F238E27FC236}">
                <a16:creationId xmlns:a16="http://schemas.microsoft.com/office/drawing/2014/main" xmlns="" id="{C3AF0C03-F7B9-E545-B741-745B939B702E}"/>
              </a:ext>
            </a:extLst>
          </p:cNvPr>
          <p:cNvSpPr txBox="1"/>
          <p:nvPr/>
        </p:nvSpPr>
        <p:spPr>
          <a:xfrm>
            <a:off x="1081757" y="3740667"/>
            <a:ext cx="1324595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lang="sv-SE" sz="750" b="1" kern="0" dirty="0">
              <a:solidFill>
                <a:srgbClr val="000000"/>
              </a:solidFill>
            </a:endParaRPr>
          </a:p>
        </p:txBody>
      </p:sp>
      <p:sp>
        <p:nvSpPr>
          <p:cNvPr id="113" name="Proposition för en närmare och mer tillgänglig vård (2020)">
            <a:extLst>
              <a:ext uri="{FF2B5EF4-FFF2-40B4-BE49-F238E27FC236}">
                <a16:creationId xmlns:a16="http://schemas.microsoft.com/office/drawing/2014/main" xmlns="" id="{FA3C687A-27B7-0244-A16A-55B393A212BC}"/>
              </a:ext>
            </a:extLst>
          </p:cNvPr>
          <p:cNvSpPr txBox="1"/>
          <p:nvPr/>
        </p:nvSpPr>
        <p:spPr>
          <a:xfrm>
            <a:off x="3524983" y="2306587"/>
            <a:ext cx="1324706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lang="sv-SE" sz="750" kern="0" dirty="0">
              <a:solidFill>
                <a:srgbClr val="000000"/>
              </a:solidFill>
            </a:endParaRPr>
          </a:p>
        </p:txBody>
      </p:sp>
      <p:sp>
        <p:nvSpPr>
          <p:cNvPr id="118" name="Samsjuklighetsutredningen Printz (nov 2021)">
            <a:extLst>
              <a:ext uri="{FF2B5EF4-FFF2-40B4-BE49-F238E27FC236}">
                <a16:creationId xmlns:a16="http://schemas.microsoft.com/office/drawing/2014/main" xmlns="" id="{2D84EFF5-0EB1-67E1-9722-6BFA7AA1F323}"/>
              </a:ext>
            </a:extLst>
          </p:cNvPr>
          <p:cNvSpPr txBox="1"/>
          <p:nvPr/>
        </p:nvSpPr>
        <p:spPr>
          <a:xfrm>
            <a:off x="3440388" y="3959572"/>
            <a:ext cx="1662948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25" name="Mönster växer fram och gör avtryck">
            <a:extLst>
              <a:ext uri="{FF2B5EF4-FFF2-40B4-BE49-F238E27FC236}">
                <a16:creationId xmlns:a16="http://schemas.microsoft.com/office/drawing/2014/main" xmlns="" id="{B3A21D4E-BBD9-EA9D-EE7B-F16D82349746}"/>
              </a:ext>
            </a:extLst>
          </p:cNvPr>
          <p:cNvSpPr txBox="1"/>
          <p:nvPr/>
        </p:nvSpPr>
        <p:spPr>
          <a:xfrm>
            <a:off x="2189965" y="2091577"/>
            <a:ext cx="4764071" cy="1092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lnSpc>
                <a:spcPct val="110000"/>
              </a:lnSpc>
              <a:defRPr sz="6000" b="1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309563" hangingPunct="0">
              <a:spcBef>
                <a:spcPts val="750"/>
              </a:spcBef>
            </a:pPr>
            <a:r>
              <a:rPr lang="sv-SE" sz="6225" kern="0" dirty="0">
                <a:solidFill>
                  <a:srgbClr val="F6AB1B"/>
                </a:solidFill>
              </a:rPr>
              <a:t>DÅTID</a:t>
            </a:r>
            <a:endParaRPr sz="6225" kern="0" dirty="0">
              <a:solidFill>
                <a:srgbClr val="F6AB1B"/>
              </a:solidFill>
            </a:endParaRP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xmlns="" id="{E7A67482-61CE-EFA2-4243-EE66616FE2E5}"/>
              </a:ext>
            </a:extLst>
          </p:cNvPr>
          <p:cNvSpPr/>
          <p:nvPr/>
        </p:nvSpPr>
        <p:spPr>
          <a:xfrm>
            <a:off x="4475821" y="3024725"/>
            <a:ext cx="192359" cy="388251"/>
          </a:xfrm>
          <a:prstGeom prst="ellipse">
            <a:avLst/>
          </a:prstGeom>
          <a:noFill/>
          <a:ln w="28575" cap="flat">
            <a:solidFill>
              <a:srgbClr val="EF402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xmlns="" id="{713B9990-01F9-EF2A-A550-F978DA3B77A6}"/>
              </a:ext>
            </a:extLst>
          </p:cNvPr>
          <p:cNvSpPr/>
          <p:nvPr/>
        </p:nvSpPr>
        <p:spPr>
          <a:xfrm>
            <a:off x="4797442" y="3024725"/>
            <a:ext cx="192359" cy="388251"/>
          </a:xfrm>
          <a:prstGeom prst="ellipse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>
              <a:solidFill>
                <a:srgbClr val="000000"/>
              </a:solidFill>
              <a:latin typeface="Calibri Light" panose="020F0302020204030204"/>
              <a:sym typeface="Helvetica Neue Light"/>
            </a:endParaRP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xmlns="" id="{18DE2602-27FB-F826-377A-AAF1475C87AD}"/>
              </a:ext>
            </a:extLst>
          </p:cNvPr>
          <p:cNvSpPr/>
          <p:nvPr/>
        </p:nvSpPr>
        <p:spPr>
          <a:xfrm>
            <a:off x="4154199" y="3024725"/>
            <a:ext cx="192359" cy="388251"/>
          </a:xfrm>
          <a:prstGeom prst="ellipse">
            <a:avLst/>
          </a:prstGeom>
          <a:solidFill>
            <a:srgbClr val="F6AB1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</a:pPr>
            <a:endParaRPr lang="sv-SE" sz="675" kern="0" dirty="0">
              <a:solidFill>
                <a:srgbClr val="000000"/>
              </a:solidFill>
              <a:latin typeface="Calibri Light" panose="020F0302020204030204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54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C461AF7E-02AB-ADAD-DE10-712332C54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7"/>
            <a:ext cx="9144000" cy="5143500"/>
          </a:xfrm>
          <a:prstGeom prst="rect">
            <a:avLst/>
          </a:prstGeom>
        </p:spPr>
      </p:pic>
      <p:sp>
        <p:nvSpPr>
          <p:cNvPr id="257" name="Linje"/>
          <p:cNvSpPr/>
          <p:nvPr/>
        </p:nvSpPr>
        <p:spPr>
          <a:xfrm>
            <a:off x="7924370" y="218736"/>
            <a:ext cx="189581" cy="0"/>
          </a:xfrm>
          <a:prstGeom prst="line">
            <a:avLst/>
          </a:prstGeom>
          <a:ln w="76200">
            <a:solidFill>
              <a:srgbClr val="F6AB1B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258" name="Linje"/>
          <p:cNvSpPr/>
          <p:nvPr/>
        </p:nvSpPr>
        <p:spPr>
          <a:xfrm>
            <a:off x="8201143" y="218736"/>
            <a:ext cx="189581" cy="0"/>
          </a:xfrm>
          <a:prstGeom prst="line">
            <a:avLst/>
          </a:prstGeom>
          <a:ln w="76200">
            <a:solidFill>
              <a:srgbClr val="EF4023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259" name="Linje"/>
          <p:cNvSpPr/>
          <p:nvPr/>
        </p:nvSpPr>
        <p:spPr>
          <a:xfrm>
            <a:off x="8477915" y="218736"/>
            <a:ext cx="189581" cy="0"/>
          </a:xfrm>
          <a:prstGeom prst="line">
            <a:avLst/>
          </a:prstGeom>
          <a:ln w="76200">
            <a:solidFill>
              <a:srgbClr val="97B6C1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hangingPunct="0">
              <a:lnSpc>
                <a:spcPct val="130000"/>
              </a:lnSpc>
              <a:spcBef>
                <a:spcPts val="750"/>
              </a:spcBef>
              <a:defRPr sz="1800">
                <a:solidFill>
                  <a:srgbClr val="000000"/>
                </a:solidFill>
              </a:defRPr>
            </a:pPr>
            <a:endParaRPr sz="675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Helvetica Neue Light"/>
            </a:endParaRPr>
          </a:p>
        </p:txBody>
      </p:sp>
      <p:sp>
        <p:nvSpPr>
          <p:cNvPr id="260" name="dåtid"/>
          <p:cNvSpPr txBox="1"/>
          <p:nvPr/>
        </p:nvSpPr>
        <p:spPr>
          <a:xfrm>
            <a:off x="7844784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/>
              <a:t>dåtid</a:t>
            </a:r>
          </a:p>
        </p:txBody>
      </p:sp>
      <p:sp>
        <p:nvSpPr>
          <p:cNvPr id="261" name="framtid"/>
          <p:cNvSpPr txBox="1"/>
          <p:nvPr/>
        </p:nvSpPr>
        <p:spPr>
          <a:xfrm>
            <a:off x="8445993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97B6C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 err="1"/>
              <a:t>framtid</a:t>
            </a:r>
            <a:endParaRPr sz="488" kern="0"/>
          </a:p>
        </p:txBody>
      </p:sp>
      <p:sp>
        <p:nvSpPr>
          <p:cNvPr id="263" name="nutid"/>
          <p:cNvSpPr txBox="1"/>
          <p:nvPr/>
        </p:nvSpPr>
        <p:spPr>
          <a:xfrm>
            <a:off x="8126320" y="267434"/>
            <a:ext cx="339227" cy="12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300" b="1" cap="all">
                <a:solidFill>
                  <a:srgbClr val="EF40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r>
              <a:rPr sz="488" kern="0"/>
              <a:t>nutid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xmlns="" id="{D7914379-9BA2-3A4B-A240-9B3A5FF32E84}"/>
              </a:ext>
            </a:extLst>
          </p:cNvPr>
          <p:cNvGrpSpPr/>
          <p:nvPr/>
        </p:nvGrpSpPr>
        <p:grpSpPr>
          <a:xfrm>
            <a:off x="5596323" y="452393"/>
            <a:ext cx="2456289" cy="859135"/>
            <a:chOff x="14923526" y="1206380"/>
            <a:chExt cx="6550105" cy="2291025"/>
          </a:xfrm>
        </p:grpSpPr>
        <p:sp>
          <p:nvSpPr>
            <p:cNvPr id="297" name="Reformer för nära vård"/>
            <p:cNvSpPr txBox="1"/>
            <p:nvPr/>
          </p:nvSpPr>
          <p:spPr>
            <a:xfrm>
              <a:off x="14923526" y="1363489"/>
              <a:ext cx="6210465" cy="21339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 algn="r">
                <a:lnSpc>
                  <a:spcPct val="110000"/>
                </a:lnSpc>
                <a:defRPr sz="6000" b="1">
                  <a:solidFill>
                    <a:srgbClr val="F6AB1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defTabSz="309563" hangingPunct="0">
                <a:spcBef>
                  <a:spcPts val="750"/>
                </a:spcBef>
              </a:pPr>
              <a:r>
                <a:rPr sz="2250" kern="0" dirty="0"/>
                <a:t>Reformer </a:t>
              </a:r>
              <a:r>
                <a:rPr sz="2250" kern="0" dirty="0" err="1"/>
                <a:t>för</a:t>
              </a:r>
              <a:r>
                <a:rPr sz="2250" kern="0" dirty="0"/>
                <a:t> </a:t>
              </a:r>
              <a:r>
                <a:rPr lang="sv-SE" sz="2250" kern="0" dirty="0"/>
                <a:t>N</a:t>
              </a:r>
              <a:r>
                <a:rPr sz="2250" kern="0" dirty="0" err="1"/>
                <a:t>ära</a:t>
              </a:r>
              <a:r>
                <a:rPr sz="2250" kern="0" dirty="0"/>
                <a:t> </a:t>
              </a:r>
              <a:r>
                <a:rPr sz="2250" kern="0" dirty="0" err="1"/>
                <a:t>vård</a:t>
              </a:r>
              <a:r>
                <a:rPr sz="2250" kern="0" dirty="0"/>
                <a:t> </a:t>
              </a:r>
            </a:p>
          </p:txBody>
        </p:sp>
        <p:sp>
          <p:nvSpPr>
            <p:cNvPr id="298" name="Linje"/>
            <p:cNvSpPr/>
            <p:nvPr/>
          </p:nvSpPr>
          <p:spPr>
            <a:xfrm flipV="1">
              <a:off x="21371727" y="1223732"/>
              <a:ext cx="1" cy="2050867"/>
            </a:xfrm>
            <a:prstGeom prst="line">
              <a:avLst/>
            </a:prstGeom>
            <a:ln w="76200">
              <a:solidFill>
                <a:srgbClr val="F6AB1B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309563" hangingPunct="0">
                <a:lnSpc>
                  <a:spcPct val="130000"/>
                </a:lnSpc>
                <a:spcBef>
                  <a:spcPts val="750"/>
                </a:spcBef>
                <a:defRPr sz="1800">
                  <a:solidFill>
                    <a:srgbClr val="000000"/>
                  </a:solidFill>
                </a:defRPr>
              </a:pPr>
              <a:endParaRPr sz="675" kern="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  <a:sym typeface="Helvetica Neue Light"/>
              </a:endParaRPr>
            </a:p>
          </p:txBody>
        </p:sp>
        <p:sp>
          <p:nvSpPr>
            <p:cNvPr id="299" name="Cirkel"/>
            <p:cNvSpPr/>
            <p:nvPr/>
          </p:nvSpPr>
          <p:spPr>
            <a:xfrm>
              <a:off x="21269824" y="1206380"/>
              <a:ext cx="203807" cy="203807"/>
            </a:xfrm>
            <a:prstGeom prst="ellipse">
              <a:avLst/>
            </a:prstGeom>
            <a:solidFill>
              <a:srgbClr val="F6AB1B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309563" hangingPunct="0">
                <a:lnSpc>
                  <a:spcPct val="130000"/>
                </a:lnSpc>
                <a:spcBef>
                  <a:spcPts val="750"/>
                </a:spcBef>
                <a:defRPr sz="1800">
                  <a:solidFill>
                    <a:srgbClr val="000000"/>
                  </a:solidFill>
                </a:defRPr>
              </a:pPr>
              <a:endParaRPr sz="675" kern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  <a:sym typeface="Helvetica Neue Light"/>
              </a:endParaRPr>
            </a:p>
          </p:txBody>
        </p:sp>
        <p:sp>
          <p:nvSpPr>
            <p:cNvPr id="300" name="Cirkel"/>
            <p:cNvSpPr/>
            <p:nvPr/>
          </p:nvSpPr>
          <p:spPr>
            <a:xfrm>
              <a:off x="21269824" y="3085980"/>
              <a:ext cx="203807" cy="203807"/>
            </a:xfrm>
            <a:prstGeom prst="ellipse">
              <a:avLst/>
            </a:prstGeom>
            <a:solidFill>
              <a:srgbClr val="F6AB1B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309563" hangingPunct="0">
                <a:lnSpc>
                  <a:spcPct val="130000"/>
                </a:lnSpc>
                <a:spcBef>
                  <a:spcPts val="750"/>
                </a:spcBef>
                <a:defRPr sz="1800">
                  <a:solidFill>
                    <a:srgbClr val="000000"/>
                  </a:solidFill>
                </a:defRPr>
              </a:pPr>
              <a:endParaRPr sz="675" kern="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  <a:sym typeface="Helvetica Neue Light"/>
              </a:endParaRPr>
            </a:p>
          </p:txBody>
        </p:sp>
      </p:grpSp>
      <p:sp>
        <p:nvSpPr>
          <p:cNvPr id="295" name="Statliga reformer"/>
          <p:cNvSpPr txBox="1"/>
          <p:nvPr/>
        </p:nvSpPr>
        <p:spPr>
          <a:xfrm>
            <a:off x="1033164" y="1475989"/>
            <a:ext cx="1852214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63" hangingPunct="0">
              <a:defRPr sz="2500" b="1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sz="1200" b="1" kern="0" dirty="0">
                <a:solidFill>
                  <a:srgbClr val="F6AB1B"/>
                </a:solidFill>
                <a:latin typeface="Arial"/>
                <a:ea typeface="Arial"/>
                <a:cs typeface="Arial"/>
                <a:sym typeface="Arial"/>
              </a:rPr>
              <a:t>Kunskap och reformer</a:t>
            </a:r>
            <a:endParaRPr sz="1200" b="1" kern="0" dirty="0">
              <a:solidFill>
                <a:srgbClr val="F6AB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Utredning ”Styrning för en mer jämlik vård” Stiernstedt (2017)"/>
          <p:cNvSpPr txBox="1"/>
          <p:nvPr/>
        </p:nvSpPr>
        <p:spPr>
          <a:xfrm>
            <a:off x="752099" y="1867077"/>
            <a:ext cx="3213963" cy="407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Utredning Effektiv vård (2016)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Utredningen ”God och nära vård – En reform för ett hållbart hälso- och sjukvårdssystem” </a:t>
            </a:r>
            <a:r>
              <a:rPr lang="sv-SE" sz="1000" kern="0" dirty="0" err="1">
                <a:solidFill>
                  <a:srgbClr val="000000"/>
                </a:solidFill>
              </a:rPr>
              <a:t>Nergårdh</a:t>
            </a:r>
            <a:r>
              <a:rPr lang="sv-SE" sz="1000" kern="0" dirty="0">
                <a:solidFill>
                  <a:srgbClr val="000000"/>
                </a:solidFill>
              </a:rPr>
              <a:t> (2020)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 err="1">
                <a:solidFill>
                  <a:srgbClr val="000000"/>
                </a:solidFill>
              </a:rPr>
              <a:t>Prop</a:t>
            </a:r>
            <a:r>
              <a:rPr lang="sv-SE" sz="1000" kern="0" dirty="0">
                <a:solidFill>
                  <a:srgbClr val="000000"/>
                </a:solidFill>
              </a:rPr>
              <a:t>: Styrande principer inom hälso-och sjukvården (2017)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Prop. En närmare och mer tillgänglig vård (2020)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b="1" kern="0" dirty="0">
                <a:solidFill>
                  <a:prstClr val="black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Nationell målbild (2021)</a:t>
            </a:r>
            <a:endParaRPr lang="sv-SE" sz="1000" b="1" kern="0" dirty="0">
              <a:solidFill>
                <a:prstClr val="black"/>
              </a:solidFill>
            </a:endParaRP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b="1" kern="0" dirty="0">
                <a:solidFill>
                  <a:srgbClr val="000000"/>
                </a:solidFill>
              </a:rPr>
              <a:t>Det nationella primärvårdsuppdraget (2021)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Utredning ”Börja med barnen! Sammanhållen god och nära vård för barn och unga” Almgren (2021)</a:t>
            </a:r>
            <a:endParaRPr lang="sv-SE" sz="1000" b="1" kern="0" dirty="0">
              <a:solidFill>
                <a:srgbClr val="000000"/>
              </a:solidFill>
            </a:endParaRP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Samsjuklighetsutredningen Printz (2021)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 err="1">
                <a:solidFill>
                  <a:srgbClr val="000000"/>
                </a:solidFill>
              </a:rPr>
              <a:t>Prop:Ökad</a:t>
            </a:r>
            <a:r>
              <a:rPr lang="sv-SE" sz="1000" kern="0" dirty="0">
                <a:solidFill>
                  <a:srgbClr val="000000"/>
                </a:solidFill>
              </a:rPr>
              <a:t> kontinuitet och effektivitet i vården </a:t>
            </a:r>
            <a:br>
              <a:rPr lang="sv-SE" sz="1000" kern="0" dirty="0">
                <a:solidFill>
                  <a:srgbClr val="000000"/>
                </a:solidFill>
              </a:rPr>
            </a:br>
            <a:r>
              <a:rPr lang="sv-SE" sz="1000" kern="0" dirty="0">
                <a:solidFill>
                  <a:srgbClr val="000000"/>
                </a:solidFill>
              </a:rPr>
              <a:t> (2022)</a:t>
            </a: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000" kern="0" dirty="0">
                <a:solidFill>
                  <a:srgbClr val="000000"/>
                </a:solidFill>
              </a:rPr>
              <a:t>Tillgänglighetsdelegationen (2022)</a:t>
            </a:r>
          </a:p>
          <a:p>
            <a:pPr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</a:pPr>
            <a:endParaRPr lang="sv-SE" sz="750" kern="0" dirty="0">
              <a:solidFill>
                <a:srgbClr val="000000"/>
              </a:solidFill>
            </a:endParaRP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endParaRPr lang="sv-SE" sz="750" kern="0" dirty="0">
              <a:solidFill>
                <a:srgbClr val="000000"/>
              </a:solidFill>
            </a:endParaRPr>
          </a:p>
          <a:p>
            <a:pPr marL="85725" indent="-85725" defTabSz="309563" hangingPunct="0">
              <a:lnSpc>
                <a:spcPct val="100000"/>
              </a:lnSpc>
              <a:spcAft>
                <a:spcPts val="9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284" name="Utredningen ”God och nära vård - En reform för ett hållbart hälso- och sjukvårdssystem” Nergårdh (2020)"/>
          <p:cNvSpPr txBox="1"/>
          <p:nvPr/>
        </p:nvSpPr>
        <p:spPr>
          <a:xfrm>
            <a:off x="1641686" y="1977193"/>
            <a:ext cx="1647476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287" name="Proposition för en närmare och mer tillgänglig vård (2020)"/>
          <p:cNvSpPr txBox="1"/>
          <p:nvPr/>
        </p:nvSpPr>
        <p:spPr>
          <a:xfrm>
            <a:off x="719059" y="2889278"/>
            <a:ext cx="1041100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290" name="Utredning ”Börja med barnen! Samman-hållen god och nära vård för barn och unga” Almgren (maj 2021)"/>
          <p:cNvSpPr txBox="1"/>
          <p:nvPr/>
        </p:nvSpPr>
        <p:spPr>
          <a:xfrm>
            <a:off x="4341029" y="3023899"/>
            <a:ext cx="1255293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lang="sv-SE" sz="750" kern="0" dirty="0">
              <a:solidFill>
                <a:srgbClr val="000000"/>
              </a:solidFill>
            </a:endParaRPr>
          </a:p>
        </p:txBody>
      </p:sp>
      <p:sp>
        <p:nvSpPr>
          <p:cNvPr id="291" name="Samsjuklighetsutredningen Printz (nov 2021)"/>
          <p:cNvSpPr txBox="1"/>
          <p:nvPr/>
        </p:nvSpPr>
        <p:spPr>
          <a:xfrm>
            <a:off x="484543" y="4419977"/>
            <a:ext cx="1874538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sp>
        <p:nvSpPr>
          <p:cNvPr id="104" name="Proposition för en närmare och mer tillgänglig vård (2020)">
            <a:extLst>
              <a:ext uri="{FF2B5EF4-FFF2-40B4-BE49-F238E27FC236}">
                <a16:creationId xmlns:a16="http://schemas.microsoft.com/office/drawing/2014/main" xmlns="" id="{C3AF0C03-F7B9-E545-B741-745B939B702E}"/>
              </a:ext>
            </a:extLst>
          </p:cNvPr>
          <p:cNvSpPr txBox="1"/>
          <p:nvPr/>
        </p:nvSpPr>
        <p:spPr>
          <a:xfrm>
            <a:off x="1081757" y="3740667"/>
            <a:ext cx="1324595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lang="sv-SE" sz="750" b="1" kern="0" dirty="0">
              <a:solidFill>
                <a:srgbClr val="000000"/>
              </a:solidFill>
            </a:endParaRPr>
          </a:p>
        </p:txBody>
      </p:sp>
      <p:sp>
        <p:nvSpPr>
          <p:cNvPr id="113" name="Proposition för en närmare och mer tillgänglig vård (2020)">
            <a:extLst>
              <a:ext uri="{FF2B5EF4-FFF2-40B4-BE49-F238E27FC236}">
                <a16:creationId xmlns:a16="http://schemas.microsoft.com/office/drawing/2014/main" xmlns="" id="{FA3C687A-27B7-0244-A16A-55B393A212BC}"/>
              </a:ext>
            </a:extLst>
          </p:cNvPr>
          <p:cNvSpPr txBox="1"/>
          <p:nvPr/>
        </p:nvSpPr>
        <p:spPr>
          <a:xfrm>
            <a:off x="3524983" y="2306587"/>
            <a:ext cx="1324706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lang="sv-SE" sz="750" kern="0" dirty="0">
              <a:solidFill>
                <a:srgbClr val="000000"/>
              </a:solidFill>
            </a:endParaRPr>
          </a:p>
        </p:txBody>
      </p:sp>
      <p:sp>
        <p:nvSpPr>
          <p:cNvPr id="118" name="Samsjuklighetsutredningen Printz (nov 2021)">
            <a:extLst>
              <a:ext uri="{FF2B5EF4-FFF2-40B4-BE49-F238E27FC236}">
                <a16:creationId xmlns:a16="http://schemas.microsoft.com/office/drawing/2014/main" xmlns="" id="{2D84EFF5-0EB1-67E1-9722-6BFA7AA1F323}"/>
              </a:ext>
            </a:extLst>
          </p:cNvPr>
          <p:cNvSpPr txBox="1"/>
          <p:nvPr/>
        </p:nvSpPr>
        <p:spPr>
          <a:xfrm>
            <a:off x="3440388" y="3959572"/>
            <a:ext cx="1662948" cy="16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09563" hangingPunct="0"/>
            <a:endParaRPr sz="750" kern="0" dirty="0">
              <a:solidFill>
                <a:srgbClr val="000000"/>
              </a:solidFill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xmlns="" id="{C9DBB144-AB27-E52F-1061-DD6D0B0C93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3" y="1296764"/>
            <a:ext cx="519774" cy="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3412" y="433517"/>
            <a:ext cx="8229600" cy="857250"/>
          </a:xfrm>
        </p:spPr>
        <p:txBody>
          <a:bodyPr>
            <a:noAutofit/>
          </a:bodyPr>
          <a:lstStyle/>
          <a:p>
            <a:r>
              <a:rPr lang="sv-SE" dirty="0"/>
              <a:t>Målbild</a:t>
            </a:r>
            <a:r>
              <a:rPr lang="sv-SE" sz="2100" dirty="0"/>
              <a:t/>
            </a:r>
            <a:br>
              <a:rPr lang="sv-SE" sz="2100" dirty="0"/>
            </a:br>
            <a:r>
              <a:rPr lang="sv-SE" sz="1800" dirty="0"/>
              <a:t>Inriktningen för en nära och tillgänglig vård </a:t>
            </a:r>
            <a:r>
              <a:rPr lang="sv-SE" sz="1800" dirty="0" smtClean="0"/>
              <a:t>– Riksdagsbeslut </a:t>
            </a:r>
            <a:r>
              <a:rPr lang="sv-SE" sz="1800" dirty="0"/>
              <a:t>nov 2020</a:t>
            </a:r>
            <a:br>
              <a:rPr lang="sv-SE" sz="1800" dirty="0"/>
            </a:br>
            <a:endParaRPr lang="sv-SE" sz="18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3188970" y="1369219"/>
            <a:ext cx="4821174" cy="3263504"/>
          </a:xfrm>
        </p:spPr>
        <p:txBody>
          <a:bodyPr>
            <a:normAutofit fontScale="92500" lnSpcReduction="10000"/>
          </a:bodyPr>
          <a:lstStyle/>
          <a:p>
            <a:pPr marL="22622" indent="0">
              <a:buNone/>
            </a:pPr>
            <a:r>
              <a:rPr lang="sv-SE" sz="1800" b="1" dirty="0"/>
              <a:t>”Hälso- och sjukvården bör ställa </a:t>
            </a:r>
            <a:r>
              <a:rPr lang="sv-SE" sz="1800" dirty="0"/>
              <a:t>om så att </a:t>
            </a:r>
            <a:r>
              <a:rPr lang="sv-SE" sz="1800" b="1" dirty="0"/>
              <a:t>primärvården är navet </a:t>
            </a:r>
            <a:r>
              <a:rPr lang="sv-SE" sz="1800" dirty="0"/>
              <a:t>i vården och </a:t>
            </a:r>
            <a:r>
              <a:rPr lang="sv-SE" sz="1800" b="1" dirty="0"/>
              <a:t>samspelar </a:t>
            </a:r>
            <a:r>
              <a:rPr lang="sv-SE" sz="1800" dirty="0"/>
              <a:t>med annan hälso- och sjukvård och med socialtjänsten. </a:t>
            </a:r>
          </a:p>
          <a:p>
            <a:pPr marL="22622" indent="0">
              <a:buNone/>
            </a:pPr>
            <a:endParaRPr lang="sv-SE" sz="1800" dirty="0"/>
          </a:p>
          <a:p>
            <a:pPr marL="22622" indent="0">
              <a:buNone/>
            </a:pPr>
            <a:r>
              <a:rPr lang="sv-SE" sz="1800" dirty="0"/>
              <a:t>Målet med omställningen av hälso- och sjukvården bör vara att patienten får en </a:t>
            </a:r>
            <a:r>
              <a:rPr lang="sv-SE" sz="1800" b="1" dirty="0"/>
              <a:t>god, nära och samordnad </a:t>
            </a:r>
            <a:r>
              <a:rPr lang="sv-SE" sz="1800" dirty="0"/>
              <a:t>vård som stärker </a:t>
            </a:r>
            <a:r>
              <a:rPr lang="sv-SE" sz="1800" b="1" dirty="0"/>
              <a:t>hälsan</a:t>
            </a:r>
            <a:r>
              <a:rPr lang="sv-SE" sz="1800" dirty="0"/>
              <a:t>. </a:t>
            </a:r>
          </a:p>
          <a:p>
            <a:pPr marL="22622" indent="0">
              <a:buNone/>
            </a:pPr>
            <a:endParaRPr lang="sv-SE" sz="1800" dirty="0"/>
          </a:p>
          <a:p>
            <a:pPr marL="22622" indent="0">
              <a:buNone/>
            </a:pPr>
            <a:r>
              <a:rPr lang="sv-SE" sz="1800" dirty="0"/>
              <a:t>Målet bör också vara att </a:t>
            </a:r>
            <a:r>
              <a:rPr lang="sv-SE" sz="1800" b="1" dirty="0"/>
              <a:t>patienten är delaktig utifrån sina förutsättningar och preferenser</a:t>
            </a:r>
            <a:r>
              <a:rPr lang="sv-SE" sz="1800" dirty="0"/>
              <a:t> och att en </a:t>
            </a:r>
            <a:r>
              <a:rPr lang="sv-SE" sz="1800" b="1" dirty="0"/>
              <a:t>effektivare</a:t>
            </a:r>
            <a:r>
              <a:rPr lang="sv-SE" sz="1800" dirty="0"/>
              <a:t> användning av hälso- och sjukvårdens resurser ska kunna uppnås.” </a:t>
            </a: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" y="1677924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7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3553" y="301899"/>
            <a:ext cx="8599296" cy="834304"/>
          </a:xfrm>
        </p:spPr>
        <p:txBody>
          <a:bodyPr>
            <a:normAutofit/>
          </a:bodyPr>
          <a:lstStyle/>
          <a:p>
            <a:r>
              <a:rPr lang="sv-SE" dirty="0"/>
              <a:t>Nationellt primärvårduppdrag  1 juli 2021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3553" y="1249527"/>
            <a:ext cx="8700447" cy="3651246"/>
          </a:xfrm>
        </p:spPr>
        <p:txBody>
          <a:bodyPr>
            <a:normAutofit lnSpcReduction="10000"/>
          </a:bodyPr>
          <a:lstStyle/>
          <a:p>
            <a:pPr marL="22622" indent="0">
              <a:buNone/>
            </a:pPr>
            <a:r>
              <a:rPr lang="sv-SE" dirty="0"/>
              <a:t>1. tillhandahålla de hälso- och sjukvårdstjänster som krävs för att</a:t>
            </a:r>
          </a:p>
          <a:p>
            <a:pPr marL="22622" indent="0">
              <a:buNone/>
            </a:pPr>
            <a:r>
              <a:rPr lang="sv-SE" dirty="0"/>
              <a:t>    tillgodose </a:t>
            </a:r>
            <a:r>
              <a:rPr lang="sv-SE" b="1" dirty="0"/>
              <a:t>vanligt förekommande vårdbehov</a:t>
            </a:r>
          </a:p>
          <a:p>
            <a:pPr marL="22622" indent="0">
              <a:buNone/>
            </a:pPr>
            <a:r>
              <a:rPr lang="sv-SE" dirty="0"/>
              <a:t>2. se till att vården är </a:t>
            </a:r>
            <a:r>
              <a:rPr lang="sv-SE" b="1" dirty="0"/>
              <a:t>lätt tillgänglig</a:t>
            </a:r>
          </a:p>
          <a:p>
            <a:pPr marL="22622" indent="0">
              <a:buNone/>
            </a:pPr>
            <a:r>
              <a:rPr lang="sv-SE" dirty="0"/>
              <a:t>3. tillhandahålla </a:t>
            </a:r>
            <a:r>
              <a:rPr lang="sv-SE" b="1" dirty="0"/>
              <a:t>förebyggande insatser </a:t>
            </a:r>
            <a:r>
              <a:rPr lang="sv-SE" dirty="0"/>
              <a:t>utifrån såväl befolkningens</a:t>
            </a:r>
          </a:p>
          <a:p>
            <a:pPr marL="22622" indent="0">
              <a:buNone/>
            </a:pPr>
            <a:r>
              <a:rPr lang="sv-SE" dirty="0"/>
              <a:t>    behov som patientens individuella behov och förutsättningar</a:t>
            </a:r>
          </a:p>
          <a:p>
            <a:pPr marL="22622" indent="0">
              <a:buNone/>
            </a:pPr>
            <a:r>
              <a:rPr lang="sv-SE" dirty="0"/>
              <a:t>4. </a:t>
            </a:r>
            <a:r>
              <a:rPr lang="sv-SE" b="1" dirty="0"/>
              <a:t>samordna</a:t>
            </a:r>
            <a:r>
              <a:rPr lang="sv-SE" dirty="0"/>
              <a:t> olika insatser för patienten i de fall det är mest ändamålsenligt </a:t>
            </a:r>
          </a:p>
          <a:p>
            <a:pPr marL="22622" indent="0">
              <a:buNone/>
            </a:pPr>
            <a:r>
              <a:rPr lang="sv-SE" dirty="0"/>
              <a:t>    att samordningen sker inom primärvården</a:t>
            </a:r>
          </a:p>
          <a:p>
            <a:pPr marL="22622" indent="0">
              <a:buNone/>
            </a:pPr>
            <a:r>
              <a:rPr lang="sv-SE" dirty="0"/>
              <a:t>5. möjliggöra medverkan vid genomförande av </a:t>
            </a:r>
            <a:r>
              <a:rPr lang="sv-SE" b="1" dirty="0"/>
              <a:t>forskningsarbete</a:t>
            </a:r>
          </a:p>
          <a:p>
            <a:pPr marL="22622" indent="0">
              <a:buNone/>
            </a:pPr>
            <a:endParaRPr lang="sv-SE" dirty="0"/>
          </a:p>
          <a:p>
            <a:pPr marL="22622" indent="0">
              <a:buNone/>
            </a:pPr>
            <a:r>
              <a:rPr lang="sv-SE" sz="1200" dirty="0"/>
              <a:t>Inriktningen för en nära och tillgänglig vård – en primärvårdsreform, riksdagsbeslut nov 2020</a:t>
            </a:r>
          </a:p>
        </p:txBody>
      </p:sp>
    </p:spTree>
    <p:extLst>
      <p:ext uri="{BB962C8B-B14F-4D97-AF65-F5344CB8AC3E}">
        <p14:creationId xmlns:p14="http://schemas.microsoft.com/office/powerpoint/2010/main" val="335157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hite">
  <a:themeElements>
    <a:clrScheme name="Egen 6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F6AB1A"/>
      </a:accent1>
      <a:accent2>
        <a:srgbClr val="EF4023"/>
      </a:accent2>
      <a:accent3>
        <a:srgbClr val="96B6C1"/>
      </a:accent3>
      <a:accent4>
        <a:srgbClr val="DE6A10"/>
      </a:accent4>
      <a:accent5>
        <a:srgbClr val="C82506"/>
      </a:accent5>
      <a:accent6>
        <a:srgbClr val="464646"/>
      </a:accent6>
      <a:hlink>
        <a:srgbClr val="000000"/>
      </a:hlink>
      <a:folHlink>
        <a:srgbClr val="000000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Georgia"/>
        <a:ea typeface="Georgia"/>
        <a:cs typeface="Georgi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hueOff val="-308403"/>
            <a:satOff val="22830"/>
            <a:lumOff val="890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3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3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3014</TotalTime>
  <Words>2096</Words>
  <Application>Microsoft Office PowerPoint</Application>
  <PresentationFormat>Bildspel på skärmen (16:9)</PresentationFormat>
  <Paragraphs>336</Paragraphs>
  <Slides>50</Slides>
  <Notes>15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12</vt:i4>
      </vt:variant>
      <vt:variant>
        <vt:lpstr>Tema</vt:lpstr>
      </vt:variant>
      <vt:variant>
        <vt:i4>4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50</vt:i4>
      </vt:variant>
    </vt:vector>
  </HeadingPairs>
  <TitlesOfParts>
    <vt:vector size="67" baseType="lpstr">
      <vt:lpstr>Algerian</vt:lpstr>
      <vt:lpstr>Arial</vt:lpstr>
      <vt:lpstr>Arial Black</vt:lpstr>
      <vt:lpstr>Arial Rounded MT Bold</vt:lpstr>
      <vt:lpstr>Calibri</vt:lpstr>
      <vt:lpstr>Calibri Light</vt:lpstr>
      <vt:lpstr>Georgia</vt:lpstr>
      <vt:lpstr>Helvetica Neue</vt:lpstr>
      <vt:lpstr>Helvetica Neue Light</vt:lpstr>
      <vt:lpstr>Times New Roman</vt:lpstr>
      <vt:lpstr>Wide Latin</vt:lpstr>
      <vt:lpstr>Wingdings</vt:lpstr>
      <vt:lpstr>Region Norrbotten_vit</vt:lpstr>
      <vt:lpstr>1_Office-tema</vt:lpstr>
      <vt:lpstr>1_White</vt:lpstr>
      <vt:lpstr>2_Office-tema</vt:lpstr>
      <vt:lpstr>think-cell Slide</vt:lpstr>
      <vt:lpstr>   Utskott Nära vård 220628  </vt:lpstr>
      <vt:lpstr>PowerPoint-presentation</vt:lpstr>
      <vt:lpstr>PowerPoint-presentation</vt:lpstr>
      <vt:lpstr>4. Nära vård då, nu och framåt – överblick nationell nivå </vt:lpstr>
      <vt:lpstr>PowerPoint-presentation</vt:lpstr>
      <vt:lpstr>PowerPoint-presentation</vt:lpstr>
      <vt:lpstr>PowerPoint-presentation</vt:lpstr>
      <vt:lpstr>Målbild Inriktningen för en nära och tillgänglig vård – Riksdagsbeslut nov 2020 </vt:lpstr>
      <vt:lpstr>Nationellt primärvårduppdrag  1 juli 2021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5. Genomgång av reglemente och delegationsordning</vt:lpstr>
      <vt:lpstr>Reglemente utskott Nära vård  Ansvarsområde  </vt:lpstr>
      <vt:lpstr>Reglemente utskott Nära vård – urval </vt:lpstr>
      <vt:lpstr>    Regionstyrelsens delegationsordning</vt:lpstr>
      <vt:lpstr>6. Dialog kring förväntningar och inriktning för utskottets arbete  </vt:lpstr>
      <vt:lpstr>7. Sammanträdesplan </vt:lpstr>
      <vt:lpstr>PowerPoint-presentation</vt:lpstr>
      <vt:lpstr>Arbetsprocess gällande framtagandet av  strategi Nära vård </vt:lpstr>
      <vt:lpstr>Innehåll i strategin</vt:lpstr>
      <vt:lpstr>PowerPoint-presentation</vt:lpstr>
      <vt:lpstr>Viktiga förutsättningar för omställningen  </vt:lpstr>
      <vt:lpstr>Riktningsförändringar</vt:lpstr>
      <vt:lpstr>Handlingsplaner</vt:lpstr>
      <vt:lpstr>Uppföljning </vt:lpstr>
      <vt:lpstr> 9. Utvecklingsmedel nationella överenskommelser  </vt:lpstr>
      <vt:lpstr> God och nära vård  </vt:lpstr>
      <vt:lpstr>Psykisk hälsa</vt:lpstr>
      <vt:lpstr>Arbetsprocess </vt:lpstr>
      <vt:lpstr>Beslutade aktiviteter med finansiering från nationella överenskommelser </vt:lpstr>
      <vt:lpstr>10 &amp; 11 Modellområden  </vt:lpstr>
      <vt:lpstr>Nära vård</vt:lpstr>
      <vt:lpstr>Glesbygdsråd</vt:lpstr>
      <vt:lpstr>Beslutet kom i juni 2019, Norrbotten skulle få 2,7 miljoner kronor per år i tre år.</vt:lpstr>
      <vt:lpstr>Våra modellområden i Norrbotten</vt:lpstr>
      <vt:lpstr>Vi sökte och blev beviljade medel även för 2022</vt:lpstr>
      <vt:lpstr>Modellområde Östra Norrbotten</vt:lpstr>
      <vt:lpstr>PowerPoint-presentation</vt:lpstr>
      <vt:lpstr>Modellområde- Östra Norrbotten</vt:lpstr>
      <vt:lpstr>Modellområde</vt:lpstr>
      <vt:lpstr>     12. Nära vård i glesbygd </vt:lpstr>
      <vt:lpstr>Nära vård i glesbygd - fokusområden </vt:lpstr>
      <vt:lpstr>Nära vård i glesbygd  </vt:lpstr>
      <vt:lpstr>13. Organisation och resurser   </vt:lpstr>
      <vt:lpstr>14. Inspel till Polsam 31 augusti  </vt:lpstr>
      <vt:lpstr>15. Övriga frågor</vt:lpstr>
    </vt:vector>
  </TitlesOfParts>
  <Company>Region Norrbotten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Målområden Nära vård och omsorg</dc:title>
  <dc:creator>Anneli Granberg</dc:creator>
  <cp:lastModifiedBy>Anneli Granberg</cp:lastModifiedBy>
  <cp:revision>142</cp:revision>
  <cp:lastPrinted>2021-11-03T07:24:21Z</cp:lastPrinted>
  <dcterms:created xsi:type="dcterms:W3CDTF">2021-06-21T11:39:02Z</dcterms:created>
  <dcterms:modified xsi:type="dcterms:W3CDTF">2022-06-28T09:26:33Z</dcterms:modified>
</cp:coreProperties>
</file>